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5.xml"/><Relationship Id="rId22" Type="http://schemas.openxmlformats.org/officeDocument/2006/relationships/font" Target="fonts/Oswald-bold.fntdata"/><Relationship Id="rId10" Type="http://schemas.openxmlformats.org/officeDocument/2006/relationships/slide" Target="slides/slide4.xml"/><Relationship Id="rId21"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192cb9aef_3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8192cb9aef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8323dd5069_3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38323dd5069_3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38323dd5069_3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8192cb9aef_3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38192cb9aef_3_4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38192cb9aef_3_4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8192cb9aef_3_4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8192cb9aef_3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8192cb9aef_3_5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8192cb9aef_3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192cb9aef_3_1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8192cb9aef_3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192cb9aef_3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8192cb9aef_3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192cb9aef_3_1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8192cb9aef_3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192cb9aef_3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8192cb9aef_3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192cb9aef_3_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8192cb9aef_3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8192cb9aef_3_3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8192cb9aef_3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8192cb9aef_3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8192cb9aef_3_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38192cb9aef_3_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8323dd5069_3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38323dd5069_3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38323dd5069_3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4"/>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5"/>
          <p:cNvSpPr txBox="1"/>
          <p:nvPr>
            <p:ph type="ctrTitle"/>
          </p:nvPr>
        </p:nvSpPr>
        <p:spPr>
          <a:xfrm>
            <a:off x="685800" y="1597821"/>
            <a:ext cx="7772400" cy="1102519"/>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subTitle"/>
          </p:nvPr>
        </p:nvSpPr>
        <p:spPr>
          <a:xfrm>
            <a:off x="1371600" y="2914650"/>
            <a:ext cx="6400800" cy="1314450"/>
          </a:xfrm>
          <a:prstGeom prst="rect">
            <a:avLst/>
          </a:prstGeom>
          <a:noFill/>
          <a:ln>
            <a:noFill/>
          </a:ln>
        </p:spPr>
        <p:txBody>
          <a:bodyPr anchorCtr="0" anchor="t" bIns="34275" lIns="68575" spcFirstLastPara="1" rIns="68575" wrap="square" tIns="34275">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68" name="Google Shape;68;p15"/>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16"/>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 type="body"/>
          </p:nvPr>
        </p:nvSpPr>
        <p:spPr>
          <a:xfrm>
            <a:off x="457200" y="1200152"/>
            <a:ext cx="8229600" cy="3394472"/>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4" name="Google Shape;74;p16"/>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7"/>
          <p:cNvSpPr txBox="1"/>
          <p:nvPr>
            <p:ph type="title"/>
          </p:nvPr>
        </p:nvSpPr>
        <p:spPr>
          <a:xfrm>
            <a:off x="722313" y="3305177"/>
            <a:ext cx="7772400" cy="1021556"/>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722313" y="2180035"/>
            <a:ext cx="7772400" cy="112514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80" name="Google Shape;80;p17"/>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3" name="Shape 83"/>
        <p:cNvGrpSpPr/>
        <p:nvPr/>
      </p:nvGrpSpPr>
      <p:grpSpPr>
        <a:xfrm>
          <a:off x="0" y="0"/>
          <a:ext cx="0" cy="0"/>
          <a:chOff x="0" y="0"/>
          <a:chExt cx="0" cy="0"/>
        </a:xfrm>
      </p:grpSpPr>
      <p:sp>
        <p:nvSpPr>
          <p:cNvPr id="84" name="Google Shape;84;p18"/>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 type="body"/>
          </p:nvPr>
        </p:nvSpPr>
        <p:spPr>
          <a:xfrm>
            <a:off x="457200" y="1200152"/>
            <a:ext cx="4038600" cy="3394472"/>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6" name="Google Shape;86;p18"/>
          <p:cNvSpPr txBox="1"/>
          <p:nvPr>
            <p:ph idx="2" type="body"/>
          </p:nvPr>
        </p:nvSpPr>
        <p:spPr>
          <a:xfrm>
            <a:off x="4648200" y="1200152"/>
            <a:ext cx="4038600" cy="3394472"/>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7" name="Google Shape;87;p18"/>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457200" y="1151335"/>
            <a:ext cx="4040188" cy="479822"/>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93" name="Google Shape;93;p19"/>
          <p:cNvSpPr txBox="1"/>
          <p:nvPr>
            <p:ph idx="2" type="body"/>
          </p:nvPr>
        </p:nvSpPr>
        <p:spPr>
          <a:xfrm>
            <a:off x="457200" y="1631156"/>
            <a:ext cx="4040188" cy="2963466"/>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94" name="Google Shape;94;p19"/>
          <p:cNvSpPr txBox="1"/>
          <p:nvPr>
            <p:ph idx="3" type="body"/>
          </p:nvPr>
        </p:nvSpPr>
        <p:spPr>
          <a:xfrm>
            <a:off x="4645027" y="1151335"/>
            <a:ext cx="4041775" cy="479822"/>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95" name="Google Shape;95;p19"/>
          <p:cNvSpPr txBox="1"/>
          <p:nvPr>
            <p:ph idx="4" type="body"/>
          </p:nvPr>
        </p:nvSpPr>
        <p:spPr>
          <a:xfrm>
            <a:off x="4645027" y="1631156"/>
            <a:ext cx="4041775" cy="2963466"/>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96" name="Google Shape;96;p19"/>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20"/>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0"/>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21"/>
          <p:cNvSpPr txBox="1"/>
          <p:nvPr>
            <p:ph type="title"/>
          </p:nvPr>
        </p:nvSpPr>
        <p:spPr>
          <a:xfrm>
            <a:off x="457201" y="204788"/>
            <a:ext cx="3008313" cy="871538"/>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1"/>
          <p:cNvSpPr txBox="1"/>
          <p:nvPr>
            <p:ph idx="1" type="body"/>
          </p:nvPr>
        </p:nvSpPr>
        <p:spPr>
          <a:xfrm>
            <a:off x="3575050" y="204790"/>
            <a:ext cx="5111750" cy="4389835"/>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7" name="Google Shape;107;p21"/>
          <p:cNvSpPr txBox="1"/>
          <p:nvPr>
            <p:ph idx="2" type="body"/>
          </p:nvPr>
        </p:nvSpPr>
        <p:spPr>
          <a:xfrm>
            <a:off x="457201" y="1076327"/>
            <a:ext cx="3008313" cy="3518297"/>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8" name="Google Shape;108;p21"/>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1792288" y="3600450"/>
            <a:ext cx="5486400"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2"/>
          <p:cNvSpPr/>
          <p:nvPr>
            <p:ph idx="2" type="pic"/>
          </p:nvPr>
        </p:nvSpPr>
        <p:spPr>
          <a:xfrm>
            <a:off x="1792288" y="459581"/>
            <a:ext cx="5486400" cy="3086100"/>
          </a:xfrm>
          <a:prstGeom prst="rect">
            <a:avLst/>
          </a:prstGeom>
          <a:noFill/>
          <a:ln>
            <a:noFill/>
          </a:ln>
        </p:spPr>
      </p:sp>
      <p:sp>
        <p:nvSpPr>
          <p:cNvPr id="114" name="Google Shape;114;p22"/>
          <p:cNvSpPr txBox="1"/>
          <p:nvPr>
            <p:ph idx="1" type="body"/>
          </p:nvPr>
        </p:nvSpPr>
        <p:spPr>
          <a:xfrm>
            <a:off x="1792288" y="4025503"/>
            <a:ext cx="5486400" cy="603647"/>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5" name="Google Shape;115;p22"/>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2"/>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23"/>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3"/>
          <p:cNvSpPr txBox="1"/>
          <p:nvPr>
            <p:ph idx="1" type="body"/>
          </p:nvPr>
        </p:nvSpPr>
        <p:spPr>
          <a:xfrm rot="5400000">
            <a:off x="2874764" y="-1217412"/>
            <a:ext cx="3394472" cy="82296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1" name="Google Shape;121;p23"/>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3"/>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rot="5400000">
            <a:off x="5463778" y="1371603"/>
            <a:ext cx="4388644" cy="20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rot="5400000">
            <a:off x="1272778" y="-609597"/>
            <a:ext cx="4388644" cy="60198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7" name="Google Shape;127;p24"/>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p13"/>
          <p:cNvSpPr txBox="1"/>
          <p:nvPr>
            <p:ph idx="1" type="body"/>
          </p:nvPr>
        </p:nvSpPr>
        <p:spPr>
          <a:xfrm>
            <a:off x="457200" y="1200152"/>
            <a:ext cx="8229600" cy="3394472"/>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8" name="Google Shape;58;p13"/>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3"/>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3"/>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3.jpg"/><Relationship Id="rId6" Type="http://schemas.openxmlformats.org/officeDocument/2006/relationships/image" Target="../media/image4.jpg"/><Relationship Id="rId7"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6.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11.png"/><Relationship Id="rId5" Type="http://schemas.openxmlformats.org/officeDocument/2006/relationships/image" Target="../media/image7.jpg"/><Relationship Id="rId6" Type="http://schemas.openxmlformats.org/officeDocument/2006/relationships/image" Target="../media/image20.jpg"/><Relationship Id="rId7"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5"/>
          <p:cNvGrpSpPr/>
          <p:nvPr/>
        </p:nvGrpSpPr>
        <p:grpSpPr>
          <a:xfrm>
            <a:off x="0" y="0"/>
            <a:ext cx="9144000" cy="5143500"/>
            <a:chOff x="1524000" y="0"/>
            <a:chExt cx="9144000" cy="6858000"/>
          </a:xfrm>
        </p:grpSpPr>
        <p:sp>
          <p:nvSpPr>
            <p:cNvPr id="135" name="Google Shape;135;p25"/>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36" name="Google Shape;136;p25"/>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37" name="Google Shape;137;p25"/>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Operation *********************</a:t>
              </a:r>
              <a:endParaRPr b="1" i="0" sz="1400" u="none" cap="none" strike="noStrike">
                <a:solidFill>
                  <a:schemeClr val="dk1"/>
                </a:solidFill>
                <a:latin typeface="Consolas"/>
                <a:ea typeface="Consolas"/>
                <a:cs typeface="Consolas"/>
                <a:sym typeface="Consolas"/>
              </a:endParaRPr>
            </a:p>
          </p:txBody>
        </p:sp>
        <p:sp>
          <p:nvSpPr>
            <p:cNvPr id="138" name="Google Shape;138;p25"/>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39" name="Google Shape;139;p25"/>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TS // SI // NOFORN</a:t>
              </a:r>
              <a:endParaRPr b="1" i="0" sz="1400" u="none" cap="none" strike="noStrike">
                <a:solidFill>
                  <a:schemeClr val="dk1"/>
                </a:solidFill>
                <a:latin typeface="Consolas"/>
                <a:ea typeface="Consolas"/>
                <a:cs typeface="Consolas"/>
                <a:sym typeface="Consolas"/>
              </a:endParaRPr>
            </a:p>
          </p:txBody>
        </p:sp>
        <p:sp>
          <p:nvSpPr>
            <p:cNvPr id="140" name="Google Shape;140;p25"/>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PHASE-1</a:t>
              </a:r>
              <a:endParaRPr b="1" i="0" sz="1400" u="none" cap="none" strike="noStrike">
                <a:solidFill>
                  <a:schemeClr val="dk1"/>
                </a:solidFill>
                <a:latin typeface="Consolas"/>
                <a:ea typeface="Consolas"/>
                <a:cs typeface="Consolas"/>
                <a:sym typeface="Consolas"/>
              </a:endParaRPr>
            </a:p>
          </p:txBody>
        </p:sp>
        <p:sp>
          <p:nvSpPr>
            <p:cNvPr id="141" name="Google Shape;141;p25"/>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42" name="Google Shape;142;p25"/>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chemeClr val="lt1"/>
                </a:solidFill>
                <a:latin typeface="Consolas"/>
                <a:ea typeface="Consolas"/>
                <a:cs typeface="Consolas"/>
                <a:sym typeface="Consolas"/>
              </a:endParaRPr>
            </a:p>
          </p:txBody>
        </p:sp>
        <p:sp>
          <p:nvSpPr>
            <p:cNvPr id="143" name="Google Shape;143;p25"/>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ID</a:t>
              </a:r>
              <a:endParaRPr b="1" i="0" sz="800" u="none" cap="none" strike="noStrike">
                <a:solidFill>
                  <a:schemeClr val="dk1"/>
                </a:solidFill>
                <a:latin typeface="Consolas"/>
                <a:ea typeface="Consolas"/>
                <a:cs typeface="Consolas"/>
                <a:sym typeface="Consolas"/>
              </a:endParaRPr>
            </a:p>
          </p:txBody>
        </p:sp>
        <p:sp>
          <p:nvSpPr>
            <p:cNvPr id="144" name="Google Shape;144;p25"/>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GATHERED BY</a:t>
              </a:r>
              <a:endParaRPr b="1" i="0" sz="800" u="none" cap="none" strike="noStrike">
                <a:solidFill>
                  <a:schemeClr val="dk1"/>
                </a:solidFill>
                <a:latin typeface="Consolas"/>
                <a:ea typeface="Consolas"/>
                <a:cs typeface="Consolas"/>
                <a:sym typeface="Consolas"/>
              </a:endParaRPr>
            </a:p>
          </p:txBody>
        </p:sp>
        <p:sp>
          <p:nvSpPr>
            <p:cNvPr id="145" name="Google Shape;145;p25"/>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LOCATION</a:t>
              </a:r>
              <a:endParaRPr b="1" i="0" sz="800" u="none" cap="none" strike="noStrike">
                <a:solidFill>
                  <a:schemeClr val="dk1"/>
                </a:solidFill>
                <a:latin typeface="Consolas"/>
                <a:ea typeface="Consolas"/>
                <a:cs typeface="Consolas"/>
                <a:sym typeface="Consolas"/>
              </a:endParaRPr>
            </a:p>
          </p:txBody>
        </p:sp>
        <p:sp>
          <p:nvSpPr>
            <p:cNvPr id="146" name="Google Shape;146;p25"/>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OO21-9-TIP-R-B</a:t>
              </a:r>
              <a:endParaRPr b="0" i="0" sz="800" u="none" cap="none" strike="noStrike">
                <a:solidFill>
                  <a:schemeClr val="dk1"/>
                </a:solidFill>
                <a:latin typeface="Consolas"/>
                <a:ea typeface="Consolas"/>
                <a:cs typeface="Consolas"/>
                <a:sym typeface="Consolas"/>
              </a:endParaRPr>
            </a:p>
          </p:txBody>
        </p:sp>
        <p:sp>
          <p:nvSpPr>
            <p:cNvPr id="147" name="Google Shape;147;p25"/>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ISC-OPS-2101#R007</a:t>
              </a:r>
              <a:endParaRPr b="0" i="0" sz="800" u="none" cap="none" strike="noStrike">
                <a:solidFill>
                  <a:schemeClr val="dk1"/>
                </a:solidFill>
                <a:latin typeface="Consolas"/>
                <a:ea typeface="Consolas"/>
                <a:cs typeface="Consolas"/>
                <a:sym typeface="Consolas"/>
              </a:endParaRPr>
            </a:p>
          </p:txBody>
        </p:sp>
        <p:sp>
          <p:nvSpPr>
            <p:cNvPr id="148" name="Google Shape;148;p25"/>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STUBBHULT</a:t>
              </a:r>
              <a:endParaRPr b="0" i="0" sz="800" u="none" cap="none" strike="noStrike">
                <a:solidFill>
                  <a:schemeClr val="dk1"/>
                </a:solidFill>
                <a:latin typeface="Consolas"/>
                <a:ea typeface="Consolas"/>
                <a:cs typeface="Consolas"/>
                <a:sym typeface="Consolas"/>
              </a:endParaRPr>
            </a:p>
          </p:txBody>
        </p:sp>
        <p:sp>
          <p:nvSpPr>
            <p:cNvPr id="149" name="Google Shape;149;p25"/>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TIME</a:t>
              </a:r>
              <a:endParaRPr b="1" i="0" sz="800" u="none" cap="none" strike="noStrike">
                <a:solidFill>
                  <a:schemeClr val="dk1"/>
                </a:solidFill>
                <a:latin typeface="Consolas"/>
                <a:ea typeface="Consolas"/>
                <a:cs typeface="Consolas"/>
                <a:sym typeface="Consolas"/>
              </a:endParaRPr>
            </a:p>
          </p:txBody>
        </p:sp>
        <p:sp>
          <p:nvSpPr>
            <p:cNvPr id="150" name="Google Shape;150;p25"/>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dk1"/>
                </a:solidFill>
                <a:latin typeface="Consolas"/>
                <a:ea typeface="Consolas"/>
                <a:cs typeface="Consolas"/>
                <a:sym typeface="Consolas"/>
              </a:endParaRPr>
            </a:p>
          </p:txBody>
        </p:sp>
        <p:sp>
          <p:nvSpPr>
            <p:cNvPr id="151" name="Google Shape;151;p25"/>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DATE</a:t>
              </a:r>
              <a:endParaRPr b="1" i="0" sz="800" u="none" cap="none" strike="noStrike">
                <a:solidFill>
                  <a:schemeClr val="dk1"/>
                </a:solidFill>
                <a:latin typeface="Consolas"/>
                <a:ea typeface="Consolas"/>
                <a:cs typeface="Consolas"/>
                <a:sym typeface="Consolas"/>
              </a:endParaRPr>
            </a:p>
          </p:txBody>
        </p:sp>
        <p:sp>
          <p:nvSpPr>
            <p:cNvPr id="152" name="Google Shape;152;p25"/>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dk1"/>
                </a:solidFill>
                <a:latin typeface="Consolas"/>
                <a:ea typeface="Consolas"/>
                <a:cs typeface="Consolas"/>
                <a:sym typeface="Consolas"/>
              </a:endParaRPr>
            </a:p>
          </p:txBody>
        </p:sp>
        <p:sp>
          <p:nvSpPr>
            <p:cNvPr id="153" name="Google Shape;153;p25"/>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GRID</a:t>
              </a:r>
              <a:endParaRPr b="1" i="0" sz="800" u="none" cap="none" strike="noStrike">
                <a:solidFill>
                  <a:schemeClr val="dk1"/>
                </a:solidFill>
                <a:latin typeface="Consolas"/>
                <a:ea typeface="Consolas"/>
                <a:cs typeface="Consolas"/>
                <a:sym typeface="Consolas"/>
              </a:endParaRPr>
            </a:p>
          </p:txBody>
        </p:sp>
        <p:sp>
          <p:nvSpPr>
            <p:cNvPr id="154" name="Google Shape;154;p25"/>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dk1"/>
                </a:solidFill>
                <a:latin typeface="Consolas"/>
                <a:ea typeface="Consolas"/>
                <a:cs typeface="Consolas"/>
                <a:sym typeface="Consolas"/>
              </a:endParaRPr>
            </a:p>
          </p:txBody>
        </p:sp>
        <p:sp>
          <p:nvSpPr>
            <p:cNvPr id="155" name="Google Shape;155;p25"/>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LAT</a:t>
              </a:r>
              <a:endParaRPr b="1" i="0" sz="800" u="none" cap="none" strike="noStrike">
                <a:solidFill>
                  <a:schemeClr val="dk1"/>
                </a:solidFill>
                <a:latin typeface="Consolas"/>
                <a:ea typeface="Consolas"/>
                <a:cs typeface="Consolas"/>
                <a:sym typeface="Consolas"/>
              </a:endParaRPr>
            </a:p>
          </p:txBody>
        </p:sp>
        <p:sp>
          <p:nvSpPr>
            <p:cNvPr id="156" name="Google Shape;156;p25"/>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dk1"/>
                </a:solidFill>
                <a:latin typeface="Consolas"/>
                <a:ea typeface="Consolas"/>
                <a:cs typeface="Consolas"/>
                <a:sym typeface="Consolas"/>
              </a:endParaRPr>
            </a:p>
          </p:txBody>
        </p:sp>
        <p:sp>
          <p:nvSpPr>
            <p:cNvPr id="157" name="Google Shape;157;p25"/>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PRELIM</a:t>
              </a:r>
              <a:endParaRPr b="1" i="0" sz="800" u="none" cap="none" strike="noStrike">
                <a:solidFill>
                  <a:schemeClr val="dk1"/>
                </a:solidFill>
                <a:latin typeface="Consolas"/>
                <a:ea typeface="Consolas"/>
                <a:cs typeface="Consolas"/>
                <a:sym typeface="Consolas"/>
              </a:endParaRPr>
            </a:p>
          </p:txBody>
        </p:sp>
        <p:sp>
          <p:nvSpPr>
            <p:cNvPr id="158" name="Google Shape;158;p25"/>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ISC OPS VERIFIED</a:t>
              </a:r>
              <a:endParaRPr b="1" i="0" sz="800" u="none" cap="none" strike="noStrike">
                <a:solidFill>
                  <a:schemeClr val="dk1"/>
                </a:solidFill>
                <a:latin typeface="Consolas"/>
                <a:ea typeface="Consolas"/>
                <a:cs typeface="Consolas"/>
                <a:sym typeface="Consolas"/>
              </a:endParaRPr>
            </a:p>
          </p:txBody>
        </p:sp>
        <p:sp>
          <p:nvSpPr>
            <p:cNvPr id="159" name="Google Shape;159;p25"/>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RLY // 77</a:t>
              </a:r>
              <a:r>
                <a:rPr b="1" baseline="30000" i="0" lang="en" sz="800" u="none" cap="none" strike="noStrike">
                  <a:solidFill>
                    <a:schemeClr val="dk1"/>
                  </a:solidFill>
                  <a:latin typeface="Consolas"/>
                  <a:ea typeface="Consolas"/>
                  <a:cs typeface="Consolas"/>
                  <a:sym typeface="Consolas"/>
                </a:rPr>
                <a:t>th</a:t>
              </a:r>
              <a:r>
                <a:rPr b="1" i="0" lang="en" sz="800" u="none" cap="none" strike="noStrike">
                  <a:solidFill>
                    <a:schemeClr val="dk1"/>
                  </a:solidFill>
                  <a:latin typeface="Consolas"/>
                  <a:ea typeface="Consolas"/>
                  <a:cs typeface="Consolas"/>
                  <a:sym typeface="Consolas"/>
                </a:rPr>
                <a:t> JSOC</a:t>
              </a:r>
              <a:endParaRPr b="1" i="0" sz="800" u="none" cap="none" strike="noStrike">
                <a:solidFill>
                  <a:schemeClr val="dk1"/>
                </a:solidFill>
                <a:latin typeface="Consolas"/>
                <a:ea typeface="Consolas"/>
                <a:cs typeface="Consolas"/>
                <a:sym typeface="Consolas"/>
              </a:endParaRPr>
            </a:p>
          </p:txBody>
        </p:sp>
        <p:sp>
          <p:nvSpPr>
            <p:cNvPr id="160" name="Google Shape;160;p25"/>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1" name="Google Shape;161;p25"/>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LONG</a:t>
              </a:r>
              <a:endParaRPr b="1" i="0" sz="800" u="none" cap="none" strike="noStrike">
                <a:solidFill>
                  <a:schemeClr val="dk1"/>
                </a:solidFill>
                <a:latin typeface="Consolas"/>
                <a:ea typeface="Consolas"/>
                <a:cs typeface="Consolas"/>
                <a:sym typeface="Consolas"/>
              </a:endParaRPr>
            </a:p>
          </p:txBody>
        </p:sp>
        <p:sp>
          <p:nvSpPr>
            <p:cNvPr id="162" name="Google Shape;162;p25"/>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dk1"/>
                </a:solidFill>
                <a:latin typeface="Consolas"/>
                <a:ea typeface="Consolas"/>
                <a:cs typeface="Consolas"/>
                <a:sym typeface="Consolas"/>
              </a:endParaRPr>
            </a:p>
          </p:txBody>
        </p:sp>
      </p:grpSp>
      <p:pic>
        <p:nvPicPr>
          <p:cNvPr id="163" name="Google Shape;163;p25"/>
          <p:cNvPicPr preferRelativeResize="0"/>
          <p:nvPr/>
        </p:nvPicPr>
        <p:blipFill rotWithShape="1">
          <a:blip r:embed="rId3">
            <a:alphaModFix/>
          </a:blip>
          <a:srcRect b="0" l="0" r="0" t="0"/>
          <a:stretch/>
        </p:blipFill>
        <p:spPr>
          <a:xfrm>
            <a:off x="2820075" y="1177999"/>
            <a:ext cx="3756385" cy="3653216"/>
          </a:xfrm>
          <a:prstGeom prst="rect">
            <a:avLst/>
          </a:prstGeom>
          <a:noFill/>
          <a:ln>
            <a:noFill/>
          </a:ln>
        </p:spPr>
      </p:pic>
      <p:sp>
        <p:nvSpPr>
          <p:cNvPr id="164" name="Google Shape;164;p25"/>
          <p:cNvSpPr/>
          <p:nvPr/>
        </p:nvSpPr>
        <p:spPr>
          <a:xfrm>
            <a:off x="107504" y="87474"/>
            <a:ext cx="937120" cy="216024"/>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OPORD 21</a:t>
            </a:r>
            <a:endParaRPr b="1" i="0" sz="1400" u="none" cap="none" strike="noStrike">
              <a:solidFill>
                <a:schemeClr val="dk1"/>
              </a:solidFill>
              <a:latin typeface="Consolas"/>
              <a:ea typeface="Consolas"/>
              <a:cs typeface="Consolas"/>
              <a:sym typeface="Consolas"/>
            </a:endParaRPr>
          </a:p>
        </p:txBody>
      </p:sp>
      <p:sp>
        <p:nvSpPr>
          <p:cNvPr id="165" name="Google Shape;165;p25"/>
          <p:cNvSpPr/>
          <p:nvPr/>
        </p:nvSpPr>
        <p:spPr>
          <a:xfrm>
            <a:off x="7542330" y="4137924"/>
            <a:ext cx="1404156" cy="810090"/>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800" u="none" cap="none" strike="noStrike">
                <a:solidFill>
                  <a:schemeClr val="dk1"/>
                </a:solidFill>
                <a:latin typeface="Consolas"/>
                <a:ea typeface="Consolas"/>
                <a:cs typeface="Consolas"/>
                <a:sym typeface="Consolas"/>
              </a:rPr>
              <a:t>CTRL + F5</a:t>
            </a:r>
            <a:endParaRPr b="1"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4"/>
          <p:cNvSpPr/>
          <p:nvPr/>
        </p:nvSpPr>
        <p:spPr>
          <a:xfrm>
            <a:off x="8068152" y="4451099"/>
            <a:ext cx="639300" cy="1152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Shilka</a:t>
            </a:r>
            <a:endParaRPr sz="900">
              <a:solidFill>
                <a:schemeClr val="lt1"/>
              </a:solidFill>
              <a:latin typeface="Consolas"/>
              <a:ea typeface="Consolas"/>
              <a:cs typeface="Consolas"/>
              <a:sym typeface="Consolas"/>
            </a:endParaRPr>
          </a:p>
        </p:txBody>
      </p:sp>
      <p:sp>
        <p:nvSpPr>
          <p:cNvPr id="555" name="Google Shape;555;p34"/>
          <p:cNvSpPr/>
          <p:nvPr/>
        </p:nvSpPr>
        <p:spPr>
          <a:xfrm rot="10009022">
            <a:off x="8250248" y="4207447"/>
            <a:ext cx="34201" cy="180405"/>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6" name="Google Shape;556;p34"/>
          <p:cNvSpPr/>
          <p:nvPr/>
        </p:nvSpPr>
        <p:spPr>
          <a:xfrm>
            <a:off x="7369728" y="3419344"/>
            <a:ext cx="485400" cy="1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T-72</a:t>
            </a:r>
            <a:endParaRPr sz="900">
              <a:solidFill>
                <a:schemeClr val="lt1"/>
              </a:solidFill>
              <a:latin typeface="Consolas"/>
              <a:ea typeface="Consolas"/>
              <a:cs typeface="Consolas"/>
              <a:sym typeface="Consolas"/>
            </a:endParaRPr>
          </a:p>
        </p:txBody>
      </p:sp>
      <p:sp>
        <p:nvSpPr>
          <p:cNvPr id="557" name="Google Shape;557;p34"/>
          <p:cNvSpPr/>
          <p:nvPr/>
        </p:nvSpPr>
        <p:spPr>
          <a:xfrm rot="5129161">
            <a:off x="7233408" y="3400330"/>
            <a:ext cx="34306" cy="180252"/>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8" name="Google Shape;558;p34"/>
          <p:cNvSpPr/>
          <p:nvPr/>
        </p:nvSpPr>
        <p:spPr>
          <a:xfrm>
            <a:off x="8406426" y="3689180"/>
            <a:ext cx="485400" cy="1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Radar</a:t>
            </a:r>
            <a:endParaRPr sz="900">
              <a:solidFill>
                <a:schemeClr val="lt1"/>
              </a:solidFill>
              <a:latin typeface="Consolas"/>
              <a:ea typeface="Consolas"/>
              <a:cs typeface="Consolas"/>
              <a:sym typeface="Consolas"/>
            </a:endParaRPr>
          </a:p>
        </p:txBody>
      </p:sp>
      <p:sp>
        <p:nvSpPr>
          <p:cNvPr id="559" name="Google Shape;559;p34"/>
          <p:cNvSpPr/>
          <p:nvPr/>
        </p:nvSpPr>
        <p:spPr>
          <a:xfrm rot="3712119">
            <a:off x="8389277" y="3812978"/>
            <a:ext cx="34359" cy="180389"/>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0" name="Google Shape;560;p34"/>
          <p:cNvSpPr/>
          <p:nvPr/>
        </p:nvSpPr>
        <p:spPr>
          <a:xfrm>
            <a:off x="5841149" y="4407950"/>
            <a:ext cx="851700" cy="6033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Large Presence of IFVs and Armored Vehicles</a:t>
            </a:r>
            <a:endParaRPr sz="800">
              <a:solidFill>
                <a:schemeClr val="lt1"/>
              </a:solidFill>
              <a:latin typeface="Consolas"/>
              <a:ea typeface="Consolas"/>
              <a:cs typeface="Consolas"/>
              <a:sym typeface="Consolas"/>
            </a:endParaRPr>
          </a:p>
        </p:txBody>
      </p:sp>
      <p:sp>
        <p:nvSpPr>
          <p:cNvPr id="561" name="Google Shape;561;p34"/>
          <p:cNvSpPr/>
          <p:nvPr/>
        </p:nvSpPr>
        <p:spPr>
          <a:xfrm rot="-7479807">
            <a:off x="6807081" y="4480061"/>
            <a:ext cx="34285" cy="180404"/>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2" name="Google Shape;562;p34"/>
          <p:cNvSpPr/>
          <p:nvPr/>
        </p:nvSpPr>
        <p:spPr>
          <a:xfrm rot="-7588154">
            <a:off x="7488927" y="4479988"/>
            <a:ext cx="34321" cy="180490"/>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34"/>
          <p:cNvSpPr/>
          <p:nvPr/>
        </p:nvSpPr>
        <p:spPr>
          <a:xfrm>
            <a:off x="6567307" y="4604702"/>
            <a:ext cx="1013100" cy="34200"/>
          </a:xfrm>
          <a:prstGeom prst="mathMinus">
            <a:avLst>
              <a:gd fmla="val 23520" name="adj1"/>
            </a:avLst>
          </a:prstGeom>
          <a:solidFill>
            <a:schemeClr val="accent1"/>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4" name="Google Shape;564;p34"/>
          <p:cNvSpPr/>
          <p:nvPr/>
        </p:nvSpPr>
        <p:spPr>
          <a:xfrm>
            <a:off x="2507627" y="4297600"/>
            <a:ext cx="851700" cy="7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Helicopters of Various Types</a:t>
            </a:r>
            <a:endParaRPr sz="800">
              <a:solidFill>
                <a:schemeClr val="lt1"/>
              </a:solidFill>
              <a:latin typeface="Consolas"/>
              <a:ea typeface="Consolas"/>
              <a:cs typeface="Consolas"/>
              <a:sym typeface="Consolas"/>
            </a:endParaRPr>
          </a:p>
        </p:txBody>
      </p:sp>
      <p:sp>
        <p:nvSpPr>
          <p:cNvPr id="565" name="Google Shape;565;p34"/>
          <p:cNvSpPr/>
          <p:nvPr/>
        </p:nvSpPr>
        <p:spPr>
          <a:xfrm>
            <a:off x="359532" y="1653648"/>
            <a:ext cx="2049300" cy="1512300"/>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6" name="Google Shape;566;p34"/>
          <p:cNvSpPr/>
          <p:nvPr/>
        </p:nvSpPr>
        <p:spPr>
          <a:xfrm rot="5129161">
            <a:off x="2352870" y="4291106"/>
            <a:ext cx="34306" cy="290696"/>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34"/>
          <p:cNvSpPr/>
          <p:nvPr/>
        </p:nvSpPr>
        <p:spPr>
          <a:xfrm>
            <a:off x="2616952" y="3414775"/>
            <a:ext cx="766800" cy="615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Unmanned Ground Vehicles</a:t>
            </a:r>
            <a:endParaRPr sz="800">
              <a:solidFill>
                <a:schemeClr val="lt1"/>
              </a:solidFill>
              <a:latin typeface="Consolas"/>
              <a:ea typeface="Consolas"/>
              <a:cs typeface="Consolas"/>
              <a:sym typeface="Consolas"/>
            </a:endParaRPr>
          </a:p>
        </p:txBody>
      </p:sp>
      <p:sp>
        <p:nvSpPr>
          <p:cNvPr id="568" name="Google Shape;568;p34"/>
          <p:cNvSpPr/>
          <p:nvPr/>
        </p:nvSpPr>
        <p:spPr>
          <a:xfrm rot="-5400000">
            <a:off x="3687124" y="3361187"/>
            <a:ext cx="34200" cy="871200"/>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69" name="Google Shape;569;p34"/>
          <p:cNvGrpSpPr/>
          <p:nvPr/>
        </p:nvGrpSpPr>
        <p:grpSpPr>
          <a:xfrm>
            <a:off x="0" y="0"/>
            <a:ext cx="9144000" cy="5143500"/>
            <a:chOff x="1524000" y="0"/>
            <a:chExt cx="9144000" cy="6858000"/>
          </a:xfrm>
        </p:grpSpPr>
        <p:sp>
          <p:nvSpPr>
            <p:cNvPr id="570" name="Google Shape;570;p34"/>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71" name="Google Shape;571;p34"/>
            <p:cNvSpPr/>
            <p:nvPr/>
          </p:nvSpPr>
          <p:spPr>
            <a:xfrm>
              <a:off x="1631504" y="116632"/>
              <a:ext cx="8928900" cy="66246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72" name="Google Shape;572;p34"/>
            <p:cNvSpPr/>
            <p:nvPr/>
          </p:nvSpPr>
          <p:spPr>
            <a:xfrm>
              <a:off x="2568624" y="116632"/>
              <a:ext cx="42474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STRONGHOLD</a:t>
              </a:r>
              <a:endParaRPr b="1" sz="1400">
                <a:solidFill>
                  <a:schemeClr val="dk1"/>
                </a:solidFill>
                <a:latin typeface="Consolas"/>
                <a:ea typeface="Consolas"/>
                <a:cs typeface="Consolas"/>
                <a:sym typeface="Consolas"/>
              </a:endParaRPr>
            </a:p>
          </p:txBody>
        </p:sp>
        <p:sp>
          <p:nvSpPr>
            <p:cNvPr id="573" name="Google Shape;573;p34"/>
            <p:cNvSpPr/>
            <p:nvPr/>
          </p:nvSpPr>
          <p:spPr>
            <a:xfrm>
              <a:off x="1631504" y="404664"/>
              <a:ext cx="8928900" cy="288000"/>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74" name="Google Shape;574;p34"/>
            <p:cNvSpPr/>
            <p:nvPr/>
          </p:nvSpPr>
          <p:spPr>
            <a:xfrm>
              <a:off x="6816080" y="116632"/>
              <a:ext cx="2520300" cy="288000"/>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575" name="Google Shape;575;p34"/>
            <p:cNvSpPr/>
            <p:nvPr/>
          </p:nvSpPr>
          <p:spPr>
            <a:xfrm>
              <a:off x="9336360" y="116632"/>
              <a:ext cx="1224000" cy="288000"/>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576" name="Google Shape;576;p34"/>
            <p:cNvSpPr/>
            <p:nvPr/>
          </p:nvSpPr>
          <p:spPr>
            <a:xfrm>
              <a:off x="1631504" y="692696"/>
              <a:ext cx="8928900" cy="288000"/>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77" name="Google Shape;577;p34"/>
            <p:cNvSpPr/>
            <p:nvPr/>
          </p:nvSpPr>
          <p:spPr>
            <a:xfrm>
              <a:off x="1631504" y="980728"/>
              <a:ext cx="8928900" cy="288000"/>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SATELLITE VIEW OF STRONGHOLD - 48 HOURS AGO</a:t>
              </a:r>
              <a:endParaRPr sz="1100">
                <a:solidFill>
                  <a:schemeClr val="lt1"/>
                </a:solidFill>
                <a:latin typeface="Consolas"/>
                <a:ea typeface="Consolas"/>
                <a:cs typeface="Consolas"/>
                <a:sym typeface="Consolas"/>
              </a:endParaRPr>
            </a:p>
          </p:txBody>
        </p:sp>
        <p:sp>
          <p:nvSpPr>
            <p:cNvPr id="578" name="Google Shape;578;p34"/>
            <p:cNvSpPr/>
            <p:nvPr/>
          </p:nvSpPr>
          <p:spPr>
            <a:xfrm>
              <a:off x="1631505" y="404664"/>
              <a:ext cx="360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579" name="Google Shape;579;p34"/>
            <p:cNvSpPr/>
            <p:nvPr/>
          </p:nvSpPr>
          <p:spPr>
            <a:xfrm>
              <a:off x="1631504" y="692696"/>
              <a:ext cx="10353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580" name="Google Shape;580;p34"/>
            <p:cNvSpPr/>
            <p:nvPr/>
          </p:nvSpPr>
          <p:spPr>
            <a:xfrm>
              <a:off x="3431704" y="404664"/>
              <a:ext cx="8145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581" name="Google Shape;581;p34"/>
            <p:cNvSpPr/>
            <p:nvPr/>
          </p:nvSpPr>
          <p:spPr>
            <a:xfrm>
              <a:off x="1631504" y="116632"/>
              <a:ext cx="937200" cy="288000"/>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INTEL</a:t>
              </a:r>
              <a:endParaRPr b="1" sz="1400">
                <a:solidFill>
                  <a:schemeClr val="dk1"/>
                </a:solidFill>
                <a:latin typeface="Consolas"/>
                <a:ea typeface="Consolas"/>
                <a:cs typeface="Consolas"/>
                <a:sym typeface="Consolas"/>
              </a:endParaRPr>
            </a:p>
          </p:txBody>
        </p:sp>
        <p:sp>
          <p:nvSpPr>
            <p:cNvPr id="582" name="Google Shape;582;p34"/>
            <p:cNvSpPr/>
            <p:nvPr/>
          </p:nvSpPr>
          <p:spPr>
            <a:xfrm>
              <a:off x="1991548" y="404664"/>
              <a:ext cx="14403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IM-2K2521-03</a:t>
              </a:r>
              <a:endParaRPr sz="800">
                <a:solidFill>
                  <a:schemeClr val="dk1"/>
                </a:solidFill>
                <a:latin typeface="Consolas"/>
                <a:ea typeface="Consolas"/>
                <a:cs typeface="Consolas"/>
                <a:sym typeface="Consolas"/>
              </a:endParaRPr>
            </a:p>
          </p:txBody>
        </p:sp>
        <p:sp>
          <p:nvSpPr>
            <p:cNvPr id="583" name="Google Shape;583;p34"/>
            <p:cNvSpPr/>
            <p:nvPr/>
          </p:nvSpPr>
          <p:spPr>
            <a:xfrm>
              <a:off x="2666726" y="692696"/>
              <a:ext cx="1557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MSA-12D#135</a:t>
              </a:r>
              <a:endParaRPr sz="800">
                <a:solidFill>
                  <a:schemeClr val="dk1"/>
                </a:solidFill>
                <a:latin typeface="Consolas"/>
                <a:ea typeface="Consolas"/>
                <a:cs typeface="Consolas"/>
                <a:sym typeface="Consolas"/>
              </a:endParaRPr>
            </a:p>
          </p:txBody>
        </p:sp>
        <p:sp>
          <p:nvSpPr>
            <p:cNvPr id="584" name="Google Shape;584;p34"/>
            <p:cNvSpPr/>
            <p:nvPr/>
          </p:nvSpPr>
          <p:spPr>
            <a:xfrm>
              <a:off x="4246114" y="404664"/>
              <a:ext cx="9858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585" name="Google Shape;585;p34"/>
            <p:cNvSpPr/>
            <p:nvPr/>
          </p:nvSpPr>
          <p:spPr>
            <a:xfrm>
              <a:off x="4209606" y="692696"/>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586" name="Google Shape;586;p34"/>
            <p:cNvSpPr/>
            <p:nvPr/>
          </p:nvSpPr>
          <p:spPr>
            <a:xfrm>
              <a:off x="4713662" y="692696"/>
              <a:ext cx="9138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21:27 Z</a:t>
              </a:r>
              <a:endParaRPr sz="800">
                <a:solidFill>
                  <a:schemeClr val="dk1"/>
                </a:solidFill>
                <a:latin typeface="Consolas"/>
                <a:ea typeface="Consolas"/>
                <a:cs typeface="Consolas"/>
                <a:sym typeface="Consolas"/>
              </a:endParaRPr>
            </a:p>
          </p:txBody>
        </p:sp>
        <p:sp>
          <p:nvSpPr>
            <p:cNvPr id="587" name="Google Shape;587;p34"/>
            <p:cNvSpPr/>
            <p:nvPr/>
          </p:nvSpPr>
          <p:spPr>
            <a:xfrm>
              <a:off x="5231904"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588" name="Google Shape;588;p34"/>
            <p:cNvSpPr/>
            <p:nvPr/>
          </p:nvSpPr>
          <p:spPr>
            <a:xfrm>
              <a:off x="5735960"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09/21/2025</a:t>
              </a:r>
              <a:endParaRPr sz="800">
                <a:solidFill>
                  <a:schemeClr val="dk1"/>
                </a:solidFill>
                <a:latin typeface="Consolas"/>
                <a:ea typeface="Consolas"/>
                <a:cs typeface="Consolas"/>
                <a:sym typeface="Consolas"/>
              </a:endParaRPr>
            </a:p>
          </p:txBody>
        </p:sp>
        <p:sp>
          <p:nvSpPr>
            <p:cNvPr id="589" name="Google Shape;589;p34"/>
            <p:cNvSpPr/>
            <p:nvPr/>
          </p:nvSpPr>
          <p:spPr>
            <a:xfrm>
              <a:off x="5627442" y="692696"/>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590" name="Google Shape;590;p34"/>
            <p:cNvSpPr/>
            <p:nvPr/>
          </p:nvSpPr>
          <p:spPr>
            <a:xfrm>
              <a:off x="6131496" y="692696"/>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084 267</a:t>
              </a:r>
              <a:endParaRPr sz="800">
                <a:solidFill>
                  <a:schemeClr val="dk1"/>
                </a:solidFill>
                <a:latin typeface="Consolas"/>
                <a:ea typeface="Consolas"/>
                <a:cs typeface="Consolas"/>
                <a:sym typeface="Consolas"/>
              </a:endParaRPr>
            </a:p>
          </p:txBody>
        </p:sp>
        <p:sp>
          <p:nvSpPr>
            <p:cNvPr id="591" name="Google Shape;591;p34"/>
            <p:cNvSpPr/>
            <p:nvPr/>
          </p:nvSpPr>
          <p:spPr>
            <a:xfrm>
              <a:off x="6708576"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592" name="Google Shape;592;p34"/>
            <p:cNvSpPr/>
            <p:nvPr/>
          </p:nvSpPr>
          <p:spPr>
            <a:xfrm>
              <a:off x="7212632"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56.965851</a:t>
              </a:r>
              <a:endParaRPr sz="1100"/>
            </a:p>
          </p:txBody>
        </p:sp>
        <p:sp>
          <p:nvSpPr>
            <p:cNvPr id="593" name="Google Shape;593;p34"/>
            <p:cNvSpPr/>
            <p:nvPr/>
          </p:nvSpPr>
          <p:spPr>
            <a:xfrm>
              <a:off x="9624392" y="404664"/>
              <a:ext cx="936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594" name="Google Shape;594;p34"/>
            <p:cNvSpPr/>
            <p:nvPr/>
          </p:nvSpPr>
          <p:spPr>
            <a:xfrm>
              <a:off x="7104114" y="692696"/>
              <a:ext cx="1728300" cy="288000"/>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595" name="Google Shape;595;p34"/>
            <p:cNvSpPr/>
            <p:nvPr/>
          </p:nvSpPr>
          <p:spPr>
            <a:xfrm>
              <a:off x="8832304" y="692696"/>
              <a:ext cx="1728300" cy="288000"/>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596" name="Google Shape;596;p34"/>
            <p:cNvSpPr/>
            <p:nvPr/>
          </p:nvSpPr>
          <p:spPr>
            <a:xfrm>
              <a:off x="1631502" y="1270918"/>
              <a:ext cx="8928900" cy="54705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7" name="Google Shape;597;p34"/>
            <p:cNvSpPr/>
            <p:nvPr/>
          </p:nvSpPr>
          <p:spPr>
            <a:xfrm>
              <a:off x="8184232"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598" name="Google Shape;598;p34"/>
            <p:cNvSpPr/>
            <p:nvPr/>
          </p:nvSpPr>
          <p:spPr>
            <a:xfrm>
              <a:off x="8688287"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13.3751075</a:t>
              </a:r>
              <a:endParaRPr sz="800">
                <a:solidFill>
                  <a:schemeClr val="dk1"/>
                </a:solidFill>
                <a:latin typeface="Consolas"/>
                <a:ea typeface="Consolas"/>
                <a:cs typeface="Consolas"/>
                <a:sym typeface="Consolas"/>
              </a:endParaRPr>
            </a:p>
          </p:txBody>
        </p:sp>
        <p:sp>
          <p:nvSpPr>
            <p:cNvPr id="599" name="Google Shape;599;p34"/>
            <p:cNvSpPr/>
            <p:nvPr/>
          </p:nvSpPr>
          <p:spPr>
            <a:xfrm>
              <a:off x="5943600" y="3276600"/>
              <a:ext cx="304800" cy="30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600" name="Google Shape;600;p34"/>
          <p:cNvPicPr preferRelativeResize="0"/>
          <p:nvPr/>
        </p:nvPicPr>
        <p:blipFill>
          <a:blip r:embed="rId3">
            <a:alphaModFix/>
          </a:blip>
          <a:stretch>
            <a:fillRect/>
          </a:stretch>
        </p:blipFill>
        <p:spPr>
          <a:xfrm>
            <a:off x="2088894" y="1016017"/>
            <a:ext cx="4966225" cy="3984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35"/>
          <p:cNvGrpSpPr/>
          <p:nvPr/>
        </p:nvGrpSpPr>
        <p:grpSpPr>
          <a:xfrm>
            <a:off x="0" y="0"/>
            <a:ext cx="9144000" cy="5143500"/>
            <a:chOff x="1524000" y="0"/>
            <a:chExt cx="9144000" cy="6858000"/>
          </a:xfrm>
        </p:grpSpPr>
        <p:sp>
          <p:nvSpPr>
            <p:cNvPr id="607" name="Google Shape;607;p35"/>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08" name="Google Shape;608;p35"/>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09" name="Google Shape;609;p35"/>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10" name="Google Shape;610;p35"/>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11" name="Google Shape;611;p35"/>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12" name="Google Shape;612;p35"/>
            <p:cNvPicPr preferRelativeResize="0"/>
            <p:nvPr/>
          </p:nvPicPr>
          <p:blipFill rotWithShape="1">
            <a:blip r:embed="rId3">
              <a:alphaModFix/>
            </a:blip>
            <a:srcRect b="0" l="0" r="0" t="0"/>
            <a:stretch/>
          </p:blipFill>
          <p:spPr>
            <a:xfrm>
              <a:off x="1775525" y="1438690"/>
              <a:ext cx="2116441" cy="3136690"/>
            </a:xfrm>
            <a:prstGeom prst="rect">
              <a:avLst/>
            </a:prstGeom>
            <a:noFill/>
            <a:ln cap="flat" cmpd="sng" w="28575">
              <a:solidFill>
                <a:schemeClr val="dk1"/>
              </a:solidFill>
              <a:prstDash val="solid"/>
              <a:round/>
              <a:headEnd len="sm" w="sm" type="none"/>
              <a:tailEnd len="sm" w="sm" type="none"/>
            </a:ln>
          </p:spPr>
        </p:pic>
        <p:sp>
          <p:nvSpPr>
            <p:cNvPr id="613" name="Google Shape;613;p35"/>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STATUS: </a:t>
              </a:r>
              <a:r>
                <a:rPr lang="en" sz="1100">
                  <a:solidFill>
                    <a:srgbClr val="00B050"/>
                  </a:solidFill>
                  <a:latin typeface="Consolas"/>
                  <a:ea typeface="Consolas"/>
                  <a:cs typeface="Consolas"/>
                  <a:sym typeface="Consolas"/>
                </a:rPr>
                <a:t>EXPERIMENTAL</a:t>
              </a:r>
              <a:endParaRPr sz="1100">
                <a:solidFill>
                  <a:srgbClr val="00B050"/>
                </a:solidFill>
                <a:latin typeface="Consolas"/>
                <a:ea typeface="Consolas"/>
                <a:cs typeface="Consolas"/>
                <a:sym typeface="Consolas"/>
              </a:endParaRPr>
            </a:p>
          </p:txBody>
        </p:sp>
        <p:sp>
          <p:nvSpPr>
            <p:cNvPr id="614" name="Google Shape;614;p35"/>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dk1"/>
                  </a:solidFill>
                  <a:latin typeface="Consolas"/>
                  <a:ea typeface="Consolas"/>
                  <a:cs typeface="Consolas"/>
                  <a:sym typeface="Consolas"/>
                </a:rPr>
                <a:t>RUBBER DUCKY</a:t>
              </a:r>
              <a:endParaRPr b="1" sz="1400">
                <a:solidFill>
                  <a:schemeClr val="dk1"/>
                </a:solidFill>
                <a:latin typeface="Consolas"/>
                <a:ea typeface="Consolas"/>
                <a:cs typeface="Consolas"/>
                <a:sym typeface="Consolas"/>
              </a:endParaRPr>
            </a:p>
          </p:txBody>
        </p:sp>
        <p:sp>
          <p:nvSpPr>
            <p:cNvPr id="615" name="Google Shape;615;p35"/>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616" name="Google Shape;616;p35"/>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617" name="Google Shape;617;p35"/>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618" name="Google Shape;618;p35"/>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619" name="Google Shape;619;p35"/>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620" name="Google Shape;620;p35"/>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TOOL</a:t>
              </a:r>
              <a:endParaRPr b="1" sz="1400">
                <a:solidFill>
                  <a:schemeClr val="dk1"/>
                </a:solidFill>
                <a:latin typeface="Consolas"/>
                <a:ea typeface="Consolas"/>
                <a:cs typeface="Consolas"/>
                <a:sym typeface="Consolas"/>
              </a:endParaRPr>
            </a:p>
          </p:txBody>
        </p:sp>
        <p:sp>
          <p:nvSpPr>
            <p:cNvPr id="621" name="Google Shape;621;p35"/>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OTS-7001-#4K-NSA-1337</a:t>
              </a:r>
              <a:endParaRPr sz="800">
                <a:solidFill>
                  <a:schemeClr val="dk1"/>
                </a:solidFill>
                <a:latin typeface="Consolas"/>
                <a:ea typeface="Consolas"/>
                <a:cs typeface="Consolas"/>
                <a:sym typeface="Consolas"/>
              </a:endParaRPr>
            </a:p>
          </p:txBody>
        </p:sp>
        <p:sp>
          <p:nvSpPr>
            <p:cNvPr id="622" name="Google Shape;622;p35"/>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TSD-H#CK420</a:t>
              </a:r>
              <a:endParaRPr sz="800">
                <a:solidFill>
                  <a:schemeClr val="dk1"/>
                </a:solidFill>
                <a:latin typeface="Consolas"/>
                <a:ea typeface="Consolas"/>
                <a:cs typeface="Consolas"/>
                <a:sym typeface="Consolas"/>
              </a:endParaRPr>
            </a:p>
          </p:txBody>
        </p:sp>
        <p:sp>
          <p:nvSpPr>
            <p:cNvPr id="623" name="Google Shape;623;p35"/>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24" name="Google Shape;624;p35"/>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625" name="Google Shape;625;p35"/>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 Z</a:t>
              </a:r>
              <a:endParaRPr sz="800">
                <a:solidFill>
                  <a:schemeClr val="dk1"/>
                </a:solidFill>
                <a:latin typeface="Consolas"/>
                <a:ea typeface="Consolas"/>
                <a:cs typeface="Consolas"/>
                <a:sym typeface="Consolas"/>
              </a:endParaRPr>
            </a:p>
          </p:txBody>
        </p:sp>
        <p:sp>
          <p:nvSpPr>
            <p:cNvPr id="626" name="Google Shape;626;p35"/>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627" name="Google Shape;627;p35"/>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28" name="Google Shape;628;p35"/>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629" name="Google Shape;629;p35"/>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30" name="Google Shape;630;p35"/>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631" name="Google Shape;631;p35"/>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32" name="Google Shape;632;p35"/>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633" name="Google Shape;633;p35"/>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TSD OPS IFD APPROVED</a:t>
              </a:r>
              <a:endParaRPr b="1" sz="800">
                <a:solidFill>
                  <a:schemeClr val="dk1"/>
                </a:solidFill>
                <a:latin typeface="Consolas"/>
                <a:ea typeface="Consolas"/>
                <a:cs typeface="Consolas"/>
                <a:sym typeface="Consolas"/>
              </a:endParaRPr>
            </a:p>
          </p:txBody>
        </p:sp>
        <p:sp>
          <p:nvSpPr>
            <p:cNvPr id="634" name="Google Shape;634;p35"/>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635" name="Google Shape;635;p35"/>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636" name="Google Shape;636;p35"/>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37" name="Google Shape;637;p35"/>
            <p:cNvSpPr/>
            <p:nvPr/>
          </p:nvSpPr>
          <p:spPr>
            <a:xfrm>
              <a:off x="1775525" y="4724419"/>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DEFAULT USERNAME: ADMIN</a:t>
              </a:r>
              <a:endParaRPr b="1" sz="800">
                <a:solidFill>
                  <a:schemeClr val="dk1"/>
                </a:solidFill>
                <a:latin typeface="Consolas"/>
                <a:ea typeface="Consolas"/>
                <a:cs typeface="Consolas"/>
                <a:sym typeface="Consolas"/>
              </a:endParaRPr>
            </a:p>
          </p:txBody>
        </p:sp>
        <p:sp>
          <p:nvSpPr>
            <p:cNvPr id="638" name="Google Shape;638;p35"/>
            <p:cNvSpPr/>
            <p:nvPr/>
          </p:nvSpPr>
          <p:spPr>
            <a:xfrm>
              <a:off x="1775523" y="5012451"/>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DEFAULT PASSWORD: ADMIN123</a:t>
              </a:r>
              <a:endParaRPr b="1" sz="800">
                <a:solidFill>
                  <a:schemeClr val="dk1"/>
                </a:solidFill>
                <a:latin typeface="Consolas"/>
                <a:ea typeface="Consolas"/>
                <a:cs typeface="Consolas"/>
                <a:sym typeface="Consolas"/>
              </a:endParaRPr>
            </a:p>
          </p:txBody>
        </p:sp>
        <p:sp>
          <p:nvSpPr>
            <p:cNvPr id="639" name="Google Shape;639;p35"/>
            <p:cNvSpPr/>
            <p:nvPr/>
          </p:nvSpPr>
          <p:spPr>
            <a:xfrm>
              <a:off x="1775525" y="5299050"/>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TOOL LOCATION: /rubberducky/tools</a:t>
              </a:r>
              <a:endParaRPr b="1" sz="800">
                <a:solidFill>
                  <a:schemeClr val="dk1"/>
                </a:solidFill>
                <a:latin typeface="Consolas"/>
                <a:ea typeface="Consolas"/>
                <a:cs typeface="Consolas"/>
                <a:sym typeface="Consolas"/>
              </a:endParaRPr>
            </a:p>
          </p:txBody>
        </p:sp>
        <p:sp>
          <p:nvSpPr>
            <p:cNvPr id="640" name="Google Shape;640;p35"/>
            <p:cNvSpPr/>
            <p:nvPr/>
          </p:nvSpPr>
          <p:spPr>
            <a:xfrm>
              <a:off x="1775523" y="5587082"/>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OPEN MANUAL: CAT GUIDE</a:t>
              </a:r>
              <a:endParaRPr b="1" sz="800">
                <a:solidFill>
                  <a:schemeClr val="dk1"/>
                </a:solidFill>
                <a:latin typeface="Consolas"/>
                <a:ea typeface="Consolas"/>
                <a:cs typeface="Consolas"/>
                <a:sym typeface="Consolas"/>
              </a:endParaRPr>
            </a:p>
          </p:txBody>
        </p:sp>
        <p:sp>
          <p:nvSpPr>
            <p:cNvPr id="641" name="Google Shape;641;p35"/>
            <p:cNvSpPr/>
            <p:nvPr/>
          </p:nvSpPr>
          <p:spPr>
            <a:xfrm>
              <a:off x="3979560" y="6309320"/>
              <a:ext cx="32875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INTERCEPT HOSTILE SYSTEMS</a:t>
              </a:r>
              <a:endParaRPr b="1" sz="1400">
                <a:solidFill>
                  <a:schemeClr val="dk1"/>
                </a:solidFill>
                <a:latin typeface="Consolas"/>
                <a:ea typeface="Consolas"/>
                <a:cs typeface="Consolas"/>
                <a:sym typeface="Consolas"/>
              </a:endParaRPr>
            </a:p>
          </p:txBody>
        </p:sp>
        <p:sp>
          <p:nvSpPr>
            <p:cNvPr id="642" name="Google Shape;642;p35"/>
            <p:cNvSpPr/>
            <p:nvPr/>
          </p:nvSpPr>
          <p:spPr>
            <a:xfrm>
              <a:off x="3979562" y="4725144"/>
              <a:ext cx="3287579" cy="117951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800">
                <a:solidFill>
                  <a:schemeClr val="dk1"/>
                </a:solidFill>
                <a:latin typeface="Consolas"/>
                <a:ea typeface="Consolas"/>
                <a:cs typeface="Consolas"/>
                <a:sym typeface="Consolas"/>
              </a:endParaRPr>
            </a:p>
          </p:txBody>
        </p:sp>
        <p:sp>
          <p:nvSpPr>
            <p:cNvPr id="643" name="Google Shape;643;p35"/>
            <p:cNvSpPr/>
            <p:nvPr/>
          </p:nvSpPr>
          <p:spPr>
            <a:xfrm>
              <a:off x="3980658" y="4725144"/>
              <a:ext cx="3286478"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TOOL SUMMARY</a:t>
              </a:r>
              <a:endParaRPr b="1" sz="800">
                <a:solidFill>
                  <a:schemeClr val="dk1"/>
                </a:solidFill>
                <a:latin typeface="Consolas"/>
                <a:ea typeface="Consolas"/>
                <a:cs typeface="Consolas"/>
                <a:sym typeface="Consolas"/>
              </a:endParaRPr>
            </a:p>
          </p:txBody>
        </p:sp>
        <p:sp>
          <p:nvSpPr>
            <p:cNvPr id="644" name="Google Shape;644;p35"/>
            <p:cNvSpPr txBox="1"/>
            <p:nvPr/>
          </p:nvSpPr>
          <p:spPr>
            <a:xfrm>
              <a:off x="3986391" y="5010561"/>
              <a:ext cx="3279300" cy="91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onsolas"/>
                  <a:ea typeface="Consolas"/>
                  <a:cs typeface="Consolas"/>
                  <a:sym typeface="Consolas"/>
                </a:rPr>
                <a:t>Experimental NSA tool used to intercept and modify communication signals from the region. Creates a local administrator account in compatible laptops to allow any operator to exploit its capabilities. Likely to consume battery charge per execution.</a:t>
              </a:r>
              <a:endParaRPr sz="1100"/>
            </a:p>
          </p:txBody>
        </p:sp>
        <p:sp>
          <p:nvSpPr>
            <p:cNvPr id="645" name="Google Shape;645;p35"/>
            <p:cNvSpPr/>
            <p:nvPr/>
          </p:nvSpPr>
          <p:spPr>
            <a:xfrm>
              <a:off x="7360225" y="1440333"/>
              <a:ext cx="3128400" cy="4869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Consolas"/>
                <a:ea typeface="Consolas"/>
                <a:cs typeface="Consolas"/>
                <a:sym typeface="Consolas"/>
              </a:endParaRPr>
            </a:p>
          </p:txBody>
        </p:sp>
        <p:sp>
          <p:nvSpPr>
            <p:cNvPr id="646" name="Google Shape;646;p35"/>
            <p:cNvSpPr/>
            <p:nvPr/>
          </p:nvSpPr>
          <p:spPr>
            <a:xfrm>
              <a:off x="7360219" y="1438690"/>
              <a:ext cx="312827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TOOL INFORMATION</a:t>
              </a:r>
              <a:endParaRPr b="1" sz="800">
                <a:solidFill>
                  <a:schemeClr val="dk1"/>
                </a:solidFill>
                <a:latin typeface="Consolas"/>
                <a:ea typeface="Consolas"/>
                <a:cs typeface="Consolas"/>
                <a:sym typeface="Consolas"/>
              </a:endParaRPr>
            </a:p>
          </p:txBody>
        </p:sp>
        <p:sp>
          <p:nvSpPr>
            <p:cNvPr id="647" name="Google Shape;647;p35"/>
            <p:cNvSpPr/>
            <p:nvPr/>
          </p:nvSpPr>
          <p:spPr>
            <a:xfrm>
              <a:off x="5266053" y="6021288"/>
              <a:ext cx="7200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TASK</a:t>
              </a:r>
              <a:endParaRPr b="1" sz="1400">
                <a:solidFill>
                  <a:schemeClr val="dk1"/>
                </a:solidFill>
                <a:latin typeface="Consolas"/>
                <a:ea typeface="Consolas"/>
                <a:cs typeface="Consolas"/>
                <a:sym typeface="Consolas"/>
              </a:endParaRPr>
            </a:p>
          </p:txBody>
        </p:sp>
        <p:sp>
          <p:nvSpPr>
            <p:cNvPr id="648" name="Google Shape;648;p35"/>
            <p:cNvSpPr txBox="1"/>
            <p:nvPr/>
          </p:nvSpPr>
          <p:spPr>
            <a:xfrm>
              <a:off x="7360215" y="1759456"/>
              <a:ext cx="3128400" cy="4340700"/>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"cat guide" to display this in game</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"devices" to list all devices you can hack into.</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"door BuildingID DoorID (ID or "a" for all) lock/unlock" to lock/unlock doors. Ex: "door 4514 2 lock" or "door 4514 a unlock’</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"light LightID (ID or "a" for all) off/on" to turn lights off or on. Ex: "light a on" or "light 3 off’</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"changedrone DroneID (ID or "a" for all) side (west/east/guer/civ)" to switch the side of a drone. Ex: "changedrone 2 east’</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"disabledrone "DroneID (ID or "a" for all)" to disable (explode) the drones. Ex: "disabledrone 2" or "disabledrone a’</a:t>
              </a:r>
              <a:endParaRPr sz="1100"/>
            </a:p>
            <a:p>
              <a:pPr indent="-76200" lvl="0" marL="127000" marR="0" rtl="0" algn="l">
                <a:spcBef>
                  <a:spcPts val="0"/>
                </a:spcBef>
                <a:spcAft>
                  <a:spcPts val="0"/>
                </a:spcAft>
                <a:buClr>
                  <a:schemeClr val="dk1"/>
                </a:buClr>
                <a:buSzPts val="900"/>
                <a:buFont typeface="Arial"/>
                <a:buNone/>
              </a:pPr>
              <a:r>
                <a:t/>
              </a:r>
              <a:endParaRPr sz="9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900"/>
                <a:buFont typeface="Arial"/>
                <a:buChar char="•"/>
              </a:pPr>
              <a:r>
                <a:rPr lang="en" sz="900">
                  <a:solidFill>
                    <a:schemeClr val="dk1"/>
                  </a:solidFill>
                  <a:latin typeface="Consolas"/>
                  <a:ea typeface="Consolas"/>
                  <a:cs typeface="Consolas"/>
                  <a:sym typeface="Consolas"/>
                </a:rPr>
                <a:t>Type "download FileID" to download the File into the folder "Files". Ex: "download 1234"</a:t>
              </a:r>
              <a:endParaRPr sz="1100"/>
            </a:p>
          </p:txBody>
        </p:sp>
      </p:grpSp>
      <p:pic>
        <p:nvPicPr>
          <p:cNvPr descr="A screenshot of a computer&#10;&#10;AI-generated content may be incorrect." id="649" name="Google Shape;649;p35"/>
          <p:cNvPicPr preferRelativeResize="0"/>
          <p:nvPr/>
        </p:nvPicPr>
        <p:blipFill rotWithShape="1">
          <a:blip r:embed="rId4">
            <a:alphaModFix/>
          </a:blip>
          <a:srcRect b="0" l="0" r="0" t="0"/>
          <a:stretch/>
        </p:blipFill>
        <p:spPr>
          <a:xfrm>
            <a:off x="2475468" y="1084550"/>
            <a:ext cx="3253244" cy="234698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36"/>
          <p:cNvGrpSpPr/>
          <p:nvPr/>
        </p:nvGrpSpPr>
        <p:grpSpPr>
          <a:xfrm>
            <a:off x="0" y="0"/>
            <a:ext cx="9144000" cy="5143500"/>
            <a:chOff x="1524000" y="0"/>
            <a:chExt cx="9144000" cy="6858000"/>
          </a:xfrm>
        </p:grpSpPr>
        <p:sp>
          <p:nvSpPr>
            <p:cNvPr id="655" name="Google Shape;655;p36"/>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56" name="Google Shape;656;p36"/>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57" name="Google Shape;657;p36"/>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58" name="Google Shape;658;p36"/>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659" name="Google Shape;659;p36"/>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0" name="Google Shape;660;p36"/>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00B050"/>
                </a:solidFill>
                <a:latin typeface="Consolas"/>
                <a:ea typeface="Consolas"/>
                <a:cs typeface="Consolas"/>
                <a:sym typeface="Consolas"/>
              </a:endParaRPr>
            </a:p>
          </p:txBody>
        </p:sp>
        <p:sp>
          <p:nvSpPr>
            <p:cNvPr id="661" name="Google Shape;661;p36"/>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THREAT ASSESSMENT</a:t>
              </a:r>
              <a:endParaRPr b="1" sz="1400">
                <a:solidFill>
                  <a:schemeClr val="dk1"/>
                </a:solidFill>
                <a:latin typeface="Consolas"/>
                <a:ea typeface="Consolas"/>
                <a:cs typeface="Consolas"/>
                <a:sym typeface="Consolas"/>
              </a:endParaRPr>
            </a:p>
          </p:txBody>
        </p:sp>
        <p:sp>
          <p:nvSpPr>
            <p:cNvPr id="662" name="Google Shape;662;p36"/>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663" name="Google Shape;663;p36"/>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664" name="Google Shape;664;p36"/>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665" name="Google Shape;665;p36"/>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666" name="Google Shape;666;p36"/>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667" name="Google Shape;667;p36"/>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INTEL</a:t>
              </a:r>
              <a:endParaRPr b="1" sz="1400">
                <a:solidFill>
                  <a:schemeClr val="dk1"/>
                </a:solidFill>
                <a:latin typeface="Consolas"/>
                <a:ea typeface="Consolas"/>
                <a:cs typeface="Consolas"/>
                <a:sym typeface="Consolas"/>
              </a:endParaRPr>
            </a:p>
          </p:txBody>
        </p:sp>
        <p:sp>
          <p:nvSpPr>
            <p:cNvPr id="668" name="Google Shape;668;p36"/>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IM-2K2521-04</a:t>
              </a:r>
              <a:endParaRPr sz="800">
                <a:solidFill>
                  <a:schemeClr val="dk1"/>
                </a:solidFill>
                <a:latin typeface="Consolas"/>
                <a:ea typeface="Consolas"/>
                <a:cs typeface="Consolas"/>
                <a:sym typeface="Consolas"/>
              </a:endParaRPr>
            </a:p>
          </p:txBody>
        </p:sp>
        <p:sp>
          <p:nvSpPr>
            <p:cNvPr id="669" name="Google Shape;669;p36"/>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MSA-25B#857</a:t>
              </a:r>
              <a:endParaRPr sz="800">
                <a:solidFill>
                  <a:schemeClr val="dk1"/>
                </a:solidFill>
                <a:latin typeface="Consolas"/>
                <a:ea typeface="Consolas"/>
                <a:cs typeface="Consolas"/>
                <a:sym typeface="Consolas"/>
              </a:endParaRPr>
            </a:p>
          </p:txBody>
        </p:sp>
        <p:sp>
          <p:nvSpPr>
            <p:cNvPr id="670" name="Google Shape;670;p36"/>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671" name="Google Shape;671;p36"/>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672" name="Google Shape;672;p36"/>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10:00 Z</a:t>
              </a:r>
              <a:endParaRPr sz="800">
                <a:solidFill>
                  <a:schemeClr val="dk1"/>
                </a:solidFill>
                <a:latin typeface="Consolas"/>
                <a:ea typeface="Consolas"/>
                <a:cs typeface="Consolas"/>
                <a:sym typeface="Consolas"/>
              </a:endParaRPr>
            </a:p>
          </p:txBody>
        </p:sp>
        <p:sp>
          <p:nvSpPr>
            <p:cNvPr id="673" name="Google Shape;673;p36"/>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674" name="Google Shape;674;p36"/>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09/21/2025</a:t>
              </a:r>
              <a:endParaRPr sz="800">
                <a:solidFill>
                  <a:schemeClr val="dk1"/>
                </a:solidFill>
                <a:latin typeface="Consolas"/>
                <a:ea typeface="Consolas"/>
                <a:cs typeface="Consolas"/>
                <a:sym typeface="Consolas"/>
              </a:endParaRPr>
            </a:p>
          </p:txBody>
        </p:sp>
        <p:sp>
          <p:nvSpPr>
            <p:cNvPr id="675" name="Google Shape;675;p36"/>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676" name="Google Shape;676;p36"/>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677" name="Google Shape;677;p36"/>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678" name="Google Shape;678;p36"/>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56.965751</a:t>
              </a:r>
              <a:endParaRPr sz="1100"/>
            </a:p>
          </p:txBody>
        </p:sp>
        <p:sp>
          <p:nvSpPr>
            <p:cNvPr id="679" name="Google Shape;679;p36"/>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680" name="Google Shape;680;p36"/>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681" name="Google Shape;681;p36"/>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682" name="Google Shape;682;p36"/>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683" name="Google Shape;683;p36"/>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13.3751175</a:t>
              </a:r>
              <a:endParaRPr sz="800">
                <a:solidFill>
                  <a:schemeClr val="dk1"/>
                </a:solidFill>
                <a:latin typeface="Consolas"/>
                <a:ea typeface="Consolas"/>
                <a:cs typeface="Consolas"/>
                <a:sym typeface="Consolas"/>
              </a:endParaRPr>
            </a:p>
          </p:txBody>
        </p:sp>
        <p:sp>
          <p:nvSpPr>
            <p:cNvPr id="684" name="Google Shape;684;p36"/>
            <p:cNvSpPr/>
            <p:nvPr/>
          </p:nvSpPr>
          <p:spPr>
            <a:xfrm>
              <a:off x="1703512" y="1340768"/>
              <a:ext cx="1296144" cy="288032"/>
            </a:xfrm>
            <a:prstGeom prst="rect">
              <a:avLst/>
            </a:prstGeom>
            <a:solidFill>
              <a:srgbClr val="BFBFBF"/>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THREAT</a:t>
              </a:r>
              <a:endParaRPr b="1" sz="1400">
                <a:solidFill>
                  <a:schemeClr val="dk1"/>
                </a:solidFill>
                <a:latin typeface="Consolas"/>
                <a:ea typeface="Consolas"/>
                <a:cs typeface="Consolas"/>
                <a:sym typeface="Consolas"/>
              </a:endParaRPr>
            </a:p>
          </p:txBody>
        </p:sp>
        <p:sp>
          <p:nvSpPr>
            <p:cNvPr id="685" name="Google Shape;685;p36"/>
            <p:cNvSpPr/>
            <p:nvPr/>
          </p:nvSpPr>
          <p:spPr>
            <a:xfrm>
              <a:off x="2999656" y="1340768"/>
              <a:ext cx="3096342" cy="288032"/>
            </a:xfrm>
            <a:prstGeom prst="rect">
              <a:avLst/>
            </a:prstGeom>
            <a:solidFill>
              <a:srgbClr val="BFBFBF"/>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DESCRIPTION</a:t>
              </a:r>
              <a:endParaRPr b="1" sz="1400">
                <a:solidFill>
                  <a:schemeClr val="dk1"/>
                </a:solidFill>
                <a:latin typeface="Consolas"/>
                <a:ea typeface="Consolas"/>
                <a:cs typeface="Consolas"/>
                <a:sym typeface="Consolas"/>
              </a:endParaRPr>
            </a:p>
          </p:txBody>
        </p:sp>
        <p:sp>
          <p:nvSpPr>
            <p:cNvPr id="686" name="Google Shape;686;p36"/>
            <p:cNvSpPr/>
            <p:nvPr/>
          </p:nvSpPr>
          <p:spPr>
            <a:xfrm>
              <a:off x="6096000" y="1340768"/>
              <a:ext cx="1440158" cy="288032"/>
            </a:xfrm>
            <a:prstGeom prst="rect">
              <a:avLst/>
            </a:prstGeom>
            <a:solidFill>
              <a:srgbClr val="BFBFBF"/>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LIKELIHOOD</a:t>
              </a:r>
              <a:endParaRPr b="1" sz="800">
                <a:solidFill>
                  <a:schemeClr val="dk1"/>
                </a:solidFill>
                <a:latin typeface="Consolas"/>
                <a:ea typeface="Consolas"/>
                <a:cs typeface="Consolas"/>
                <a:sym typeface="Consolas"/>
              </a:endParaRPr>
            </a:p>
          </p:txBody>
        </p:sp>
        <p:sp>
          <p:nvSpPr>
            <p:cNvPr id="687" name="Google Shape;687;p36"/>
            <p:cNvSpPr/>
            <p:nvPr/>
          </p:nvSpPr>
          <p:spPr>
            <a:xfrm>
              <a:off x="7536158" y="1340768"/>
              <a:ext cx="2952330" cy="288032"/>
            </a:xfrm>
            <a:prstGeom prst="rect">
              <a:avLst/>
            </a:prstGeom>
            <a:solidFill>
              <a:srgbClr val="BFBFBF"/>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CONFIDENCE</a:t>
              </a:r>
              <a:endParaRPr b="1" sz="800">
                <a:solidFill>
                  <a:schemeClr val="dk1"/>
                </a:solidFill>
                <a:latin typeface="Consolas"/>
                <a:ea typeface="Consolas"/>
                <a:cs typeface="Consolas"/>
                <a:sym typeface="Consolas"/>
              </a:endParaRPr>
            </a:p>
          </p:txBody>
        </p:sp>
        <p:sp>
          <p:nvSpPr>
            <p:cNvPr id="688" name="Google Shape;688;p36"/>
            <p:cNvSpPr/>
            <p:nvPr/>
          </p:nvSpPr>
          <p:spPr>
            <a:xfrm>
              <a:off x="1703512" y="1628800"/>
              <a:ext cx="1296144"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ANTI AIR</a:t>
              </a:r>
              <a:endParaRPr sz="900">
                <a:solidFill>
                  <a:schemeClr val="dk1"/>
                </a:solidFill>
                <a:latin typeface="Consolas"/>
                <a:ea typeface="Consolas"/>
                <a:cs typeface="Consolas"/>
                <a:sym typeface="Consolas"/>
              </a:endParaRPr>
            </a:p>
          </p:txBody>
        </p:sp>
        <p:sp>
          <p:nvSpPr>
            <p:cNvPr id="689" name="Google Shape;689;p36"/>
            <p:cNvSpPr/>
            <p:nvPr/>
          </p:nvSpPr>
          <p:spPr>
            <a:xfrm>
              <a:off x="2999656" y="1628800"/>
              <a:ext cx="3096342"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ANTI-AIR DEFENSE SYSTEMS INCLUDING VEHICLES, HAND PORTABLE LAUNCHERS, AND SAM SYSTEMS.</a:t>
              </a:r>
              <a:endParaRPr sz="1500">
                <a:solidFill>
                  <a:schemeClr val="dk1"/>
                </a:solidFill>
                <a:latin typeface="Consolas"/>
                <a:ea typeface="Consolas"/>
                <a:cs typeface="Consolas"/>
                <a:sym typeface="Consolas"/>
              </a:endParaRPr>
            </a:p>
          </p:txBody>
        </p:sp>
        <p:sp>
          <p:nvSpPr>
            <p:cNvPr id="690" name="Google Shape;690;p36"/>
            <p:cNvSpPr/>
            <p:nvPr/>
          </p:nvSpPr>
          <p:spPr>
            <a:xfrm>
              <a:off x="6096000" y="1628800"/>
              <a:ext cx="1440156"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HIGH</a:t>
              </a:r>
              <a:endParaRPr sz="1500">
                <a:solidFill>
                  <a:schemeClr val="dk1"/>
                </a:solidFill>
                <a:latin typeface="Consolas"/>
                <a:ea typeface="Consolas"/>
                <a:cs typeface="Consolas"/>
                <a:sym typeface="Consolas"/>
              </a:endParaRPr>
            </a:p>
          </p:txBody>
        </p:sp>
        <p:sp>
          <p:nvSpPr>
            <p:cNvPr id="691" name="Google Shape;691;p36"/>
            <p:cNvSpPr/>
            <p:nvPr/>
          </p:nvSpPr>
          <p:spPr>
            <a:xfrm>
              <a:off x="7536160" y="1628800"/>
              <a:ext cx="2952328"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HEIGHTENED READINESS IN THE PAST FEW DAYS WITH MORE EXERCISES AND TRAINING</a:t>
              </a:r>
              <a:endParaRPr sz="1500">
                <a:solidFill>
                  <a:schemeClr val="dk1"/>
                </a:solidFill>
                <a:latin typeface="Consolas"/>
                <a:ea typeface="Consolas"/>
                <a:cs typeface="Consolas"/>
                <a:sym typeface="Consolas"/>
              </a:endParaRPr>
            </a:p>
          </p:txBody>
        </p:sp>
        <p:sp>
          <p:nvSpPr>
            <p:cNvPr id="692" name="Google Shape;692;p36"/>
            <p:cNvSpPr/>
            <p:nvPr/>
          </p:nvSpPr>
          <p:spPr>
            <a:xfrm>
              <a:off x="1703512" y="2232248"/>
              <a:ext cx="1296144"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COMMUNICATION</a:t>
              </a:r>
              <a:endParaRPr sz="900">
                <a:solidFill>
                  <a:schemeClr val="dk1"/>
                </a:solidFill>
                <a:latin typeface="Consolas"/>
                <a:ea typeface="Consolas"/>
                <a:cs typeface="Consolas"/>
                <a:sym typeface="Consolas"/>
              </a:endParaRPr>
            </a:p>
          </p:txBody>
        </p:sp>
        <p:sp>
          <p:nvSpPr>
            <p:cNvPr id="693" name="Google Shape;693;p36"/>
            <p:cNvSpPr/>
            <p:nvPr/>
          </p:nvSpPr>
          <p:spPr>
            <a:xfrm>
              <a:off x="2999656" y="2232248"/>
              <a:ext cx="3096342"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ELECTRONIC COMMUNICATION JAMMING AND INTERCEPTION</a:t>
              </a:r>
              <a:endParaRPr sz="1500">
                <a:solidFill>
                  <a:schemeClr val="dk1"/>
                </a:solidFill>
                <a:latin typeface="Consolas"/>
                <a:ea typeface="Consolas"/>
                <a:cs typeface="Consolas"/>
                <a:sym typeface="Consolas"/>
              </a:endParaRPr>
            </a:p>
          </p:txBody>
        </p:sp>
        <p:sp>
          <p:nvSpPr>
            <p:cNvPr id="694" name="Google Shape;694;p36"/>
            <p:cNvSpPr/>
            <p:nvPr/>
          </p:nvSpPr>
          <p:spPr>
            <a:xfrm>
              <a:off x="6096000" y="2232248"/>
              <a:ext cx="1440156"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HIGH</a:t>
              </a:r>
              <a:endParaRPr sz="1500">
                <a:solidFill>
                  <a:schemeClr val="dk1"/>
                </a:solidFill>
                <a:latin typeface="Consolas"/>
                <a:ea typeface="Consolas"/>
                <a:cs typeface="Consolas"/>
                <a:sym typeface="Consolas"/>
              </a:endParaRPr>
            </a:p>
          </p:txBody>
        </p:sp>
        <p:sp>
          <p:nvSpPr>
            <p:cNvPr id="695" name="Google Shape;695;p36"/>
            <p:cNvSpPr/>
            <p:nvPr/>
          </p:nvSpPr>
          <p:spPr>
            <a:xfrm>
              <a:off x="7536160" y="2232248"/>
              <a:ext cx="2952328"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USAGE AND DEPLOYMENT TO LOCATE AND COUNTER REBELS, REBEL ATTACKS</a:t>
              </a:r>
              <a:endParaRPr sz="1500">
                <a:solidFill>
                  <a:schemeClr val="dk1"/>
                </a:solidFill>
                <a:latin typeface="Consolas"/>
                <a:ea typeface="Consolas"/>
                <a:cs typeface="Consolas"/>
                <a:sym typeface="Consolas"/>
              </a:endParaRPr>
            </a:p>
          </p:txBody>
        </p:sp>
        <p:sp>
          <p:nvSpPr>
            <p:cNvPr id="696" name="Google Shape;696;p36"/>
            <p:cNvSpPr/>
            <p:nvPr/>
          </p:nvSpPr>
          <p:spPr>
            <a:xfrm>
              <a:off x="1703512" y="2852936"/>
              <a:ext cx="1296144"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UNMANNED SYSTEMS</a:t>
              </a:r>
              <a:endParaRPr sz="900">
                <a:solidFill>
                  <a:schemeClr val="dk1"/>
                </a:solidFill>
                <a:latin typeface="Consolas"/>
                <a:ea typeface="Consolas"/>
                <a:cs typeface="Consolas"/>
                <a:sym typeface="Consolas"/>
              </a:endParaRPr>
            </a:p>
          </p:txBody>
        </p:sp>
        <p:sp>
          <p:nvSpPr>
            <p:cNvPr id="697" name="Google Shape;697;p36"/>
            <p:cNvSpPr/>
            <p:nvPr/>
          </p:nvSpPr>
          <p:spPr>
            <a:xfrm>
              <a:off x="2999656" y="2852936"/>
              <a:ext cx="3096342"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UNMANNED AERIAL VEHICLES, GROUND VEHICLES, TURRETS, CAMERAS</a:t>
              </a:r>
              <a:endParaRPr sz="1500">
                <a:solidFill>
                  <a:schemeClr val="dk1"/>
                </a:solidFill>
                <a:latin typeface="Consolas"/>
                <a:ea typeface="Consolas"/>
                <a:cs typeface="Consolas"/>
                <a:sym typeface="Consolas"/>
              </a:endParaRPr>
            </a:p>
          </p:txBody>
        </p:sp>
        <p:sp>
          <p:nvSpPr>
            <p:cNvPr id="698" name="Google Shape;698;p36"/>
            <p:cNvSpPr/>
            <p:nvPr/>
          </p:nvSpPr>
          <p:spPr>
            <a:xfrm>
              <a:off x="6096000" y="2852936"/>
              <a:ext cx="1440156"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HIGH</a:t>
              </a:r>
              <a:endParaRPr sz="1500">
                <a:solidFill>
                  <a:schemeClr val="dk1"/>
                </a:solidFill>
                <a:latin typeface="Consolas"/>
                <a:ea typeface="Consolas"/>
                <a:cs typeface="Consolas"/>
                <a:sym typeface="Consolas"/>
              </a:endParaRPr>
            </a:p>
          </p:txBody>
        </p:sp>
        <p:sp>
          <p:nvSpPr>
            <p:cNvPr id="699" name="Google Shape;699;p36"/>
            <p:cNvSpPr/>
            <p:nvPr/>
          </p:nvSpPr>
          <p:spPr>
            <a:xfrm>
              <a:off x="7536160" y="2852936"/>
              <a:ext cx="2952328"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PUBLIC ACCOUNTS AND SATELLITE SIGHTINGS OF THESE SYSTEMS DEPLOYED</a:t>
              </a:r>
              <a:endParaRPr sz="1500">
                <a:solidFill>
                  <a:schemeClr val="dk1"/>
                </a:solidFill>
                <a:latin typeface="Consolas"/>
                <a:ea typeface="Consolas"/>
                <a:cs typeface="Consolas"/>
                <a:sym typeface="Consolas"/>
              </a:endParaRPr>
            </a:p>
          </p:txBody>
        </p:sp>
        <p:sp>
          <p:nvSpPr>
            <p:cNvPr id="700" name="Google Shape;700;p36"/>
            <p:cNvSpPr/>
            <p:nvPr/>
          </p:nvSpPr>
          <p:spPr>
            <a:xfrm>
              <a:off x="1703512" y="3456384"/>
              <a:ext cx="1296144"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ROAD BLOCKS</a:t>
              </a:r>
              <a:endParaRPr sz="900">
                <a:solidFill>
                  <a:schemeClr val="dk1"/>
                </a:solidFill>
                <a:latin typeface="Consolas"/>
                <a:ea typeface="Consolas"/>
                <a:cs typeface="Consolas"/>
                <a:sym typeface="Consolas"/>
              </a:endParaRPr>
            </a:p>
          </p:txBody>
        </p:sp>
        <p:sp>
          <p:nvSpPr>
            <p:cNvPr id="701" name="Google Shape;701;p36"/>
            <p:cNvSpPr/>
            <p:nvPr/>
          </p:nvSpPr>
          <p:spPr>
            <a:xfrm>
              <a:off x="2999656" y="3456384"/>
              <a:ext cx="3096342"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CHECKPOINTS, PHYSICAL OBSTRUCTIONS TO BLOCK FRIENDLY FORCES FROM UTILIZING ROADS</a:t>
              </a:r>
              <a:endParaRPr sz="1500">
                <a:solidFill>
                  <a:schemeClr val="dk1"/>
                </a:solidFill>
                <a:latin typeface="Consolas"/>
                <a:ea typeface="Consolas"/>
                <a:cs typeface="Consolas"/>
                <a:sym typeface="Consolas"/>
              </a:endParaRPr>
            </a:p>
          </p:txBody>
        </p:sp>
        <p:sp>
          <p:nvSpPr>
            <p:cNvPr id="702" name="Google Shape;702;p36"/>
            <p:cNvSpPr/>
            <p:nvPr/>
          </p:nvSpPr>
          <p:spPr>
            <a:xfrm>
              <a:off x="6096000" y="3456384"/>
              <a:ext cx="1440156"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LOW</a:t>
              </a:r>
              <a:endParaRPr sz="1500">
                <a:solidFill>
                  <a:schemeClr val="dk1"/>
                </a:solidFill>
                <a:latin typeface="Consolas"/>
                <a:ea typeface="Consolas"/>
                <a:cs typeface="Consolas"/>
                <a:sym typeface="Consolas"/>
              </a:endParaRPr>
            </a:p>
          </p:txBody>
        </p:sp>
        <p:sp>
          <p:nvSpPr>
            <p:cNvPr id="703" name="Google Shape;703;p36"/>
            <p:cNvSpPr/>
            <p:nvPr/>
          </p:nvSpPr>
          <p:spPr>
            <a:xfrm>
              <a:off x="7536160" y="3456384"/>
              <a:ext cx="2952328" cy="6206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INTELLIGENCE AND SATELLITE IMAGES SHOWS LIMITED CHECKPOINTS AND ALMOST NO ROADBLOCKS</a:t>
              </a:r>
              <a:endParaRPr sz="1500">
                <a:solidFill>
                  <a:schemeClr val="dk1"/>
                </a:solidFill>
                <a:latin typeface="Consolas"/>
                <a:ea typeface="Consolas"/>
                <a:cs typeface="Consolas"/>
                <a:sym typeface="Consolas"/>
              </a:endParaRPr>
            </a:p>
          </p:txBody>
        </p:sp>
      </p:grpSp>
      <p:sp>
        <p:nvSpPr>
          <p:cNvPr id="704" name="Google Shape;704;p36"/>
          <p:cNvSpPr/>
          <p:nvPr/>
        </p:nvSpPr>
        <p:spPr>
          <a:xfrm>
            <a:off x="179512" y="3057804"/>
            <a:ext cx="1296144"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IED</a:t>
            </a:r>
            <a:endParaRPr sz="900">
              <a:solidFill>
                <a:schemeClr val="dk1"/>
              </a:solidFill>
              <a:latin typeface="Consolas"/>
              <a:ea typeface="Consolas"/>
              <a:cs typeface="Consolas"/>
              <a:sym typeface="Consolas"/>
            </a:endParaRPr>
          </a:p>
        </p:txBody>
      </p:sp>
      <p:sp>
        <p:nvSpPr>
          <p:cNvPr id="705" name="Google Shape;705;p36"/>
          <p:cNvSpPr/>
          <p:nvPr/>
        </p:nvSpPr>
        <p:spPr>
          <a:xfrm>
            <a:off x="1475656" y="3057804"/>
            <a:ext cx="3096342"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ROADSIDE EXPLOSIVE DEVICES OF VARIOUS TYPES</a:t>
            </a:r>
            <a:endParaRPr sz="1500">
              <a:solidFill>
                <a:schemeClr val="dk1"/>
              </a:solidFill>
              <a:latin typeface="Consolas"/>
              <a:ea typeface="Consolas"/>
              <a:cs typeface="Consolas"/>
              <a:sym typeface="Consolas"/>
            </a:endParaRPr>
          </a:p>
        </p:txBody>
      </p:sp>
      <p:sp>
        <p:nvSpPr>
          <p:cNvPr id="706" name="Google Shape;706;p36"/>
          <p:cNvSpPr/>
          <p:nvPr/>
        </p:nvSpPr>
        <p:spPr>
          <a:xfrm>
            <a:off x="4572000" y="3057804"/>
            <a:ext cx="1440156"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LOW</a:t>
            </a:r>
            <a:endParaRPr sz="1500">
              <a:solidFill>
                <a:schemeClr val="dk1"/>
              </a:solidFill>
              <a:latin typeface="Consolas"/>
              <a:ea typeface="Consolas"/>
              <a:cs typeface="Consolas"/>
              <a:sym typeface="Consolas"/>
            </a:endParaRPr>
          </a:p>
        </p:txBody>
      </p:sp>
      <p:sp>
        <p:nvSpPr>
          <p:cNvPr id="707" name="Google Shape;707;p36"/>
          <p:cNvSpPr/>
          <p:nvPr/>
        </p:nvSpPr>
        <p:spPr>
          <a:xfrm>
            <a:off x="6012160" y="3057804"/>
            <a:ext cx="2952328"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NO DOCUMENTED OR ANALYZED EVENT FOUND</a:t>
            </a:r>
            <a:endParaRPr sz="1500">
              <a:solidFill>
                <a:schemeClr val="dk1"/>
              </a:solidFill>
              <a:latin typeface="Consolas"/>
              <a:ea typeface="Consolas"/>
              <a:cs typeface="Consolas"/>
              <a:sym typeface="Consolas"/>
            </a:endParaRPr>
          </a:p>
        </p:txBody>
      </p:sp>
      <p:sp>
        <p:nvSpPr>
          <p:cNvPr id="708" name="Google Shape;708;p36"/>
          <p:cNvSpPr/>
          <p:nvPr/>
        </p:nvSpPr>
        <p:spPr>
          <a:xfrm>
            <a:off x="179512" y="3510390"/>
            <a:ext cx="1296144"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FAST ATTACK AIRCRAFTS</a:t>
            </a:r>
            <a:endParaRPr sz="900">
              <a:solidFill>
                <a:schemeClr val="dk1"/>
              </a:solidFill>
              <a:latin typeface="Consolas"/>
              <a:ea typeface="Consolas"/>
              <a:cs typeface="Consolas"/>
              <a:sym typeface="Consolas"/>
            </a:endParaRPr>
          </a:p>
        </p:txBody>
      </p:sp>
      <p:sp>
        <p:nvSpPr>
          <p:cNvPr id="709" name="Google Shape;709;p36"/>
          <p:cNvSpPr/>
          <p:nvPr/>
        </p:nvSpPr>
        <p:spPr>
          <a:xfrm>
            <a:off x="1475656" y="3510390"/>
            <a:ext cx="3096342"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FAST MOVING JETS AND AIRCRAFTS CAPABLE OF CAS, CAP, MULTIROLE AND OTHER OPERATIONS</a:t>
            </a:r>
            <a:endParaRPr sz="1500">
              <a:solidFill>
                <a:schemeClr val="dk1"/>
              </a:solidFill>
              <a:latin typeface="Consolas"/>
              <a:ea typeface="Consolas"/>
              <a:cs typeface="Consolas"/>
              <a:sym typeface="Consolas"/>
            </a:endParaRPr>
          </a:p>
        </p:txBody>
      </p:sp>
      <p:sp>
        <p:nvSpPr>
          <p:cNvPr id="710" name="Google Shape;710;p36"/>
          <p:cNvSpPr/>
          <p:nvPr/>
        </p:nvSpPr>
        <p:spPr>
          <a:xfrm>
            <a:off x="4572000" y="3510390"/>
            <a:ext cx="1440156"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MEDIUM</a:t>
            </a:r>
            <a:endParaRPr sz="1500">
              <a:solidFill>
                <a:schemeClr val="dk1"/>
              </a:solidFill>
              <a:latin typeface="Consolas"/>
              <a:ea typeface="Consolas"/>
              <a:cs typeface="Consolas"/>
              <a:sym typeface="Consolas"/>
            </a:endParaRPr>
          </a:p>
        </p:txBody>
      </p:sp>
      <p:sp>
        <p:nvSpPr>
          <p:cNvPr id="711" name="Google Shape;711;p36"/>
          <p:cNvSpPr/>
          <p:nvPr/>
        </p:nvSpPr>
        <p:spPr>
          <a:xfrm>
            <a:off x="6012160" y="3510390"/>
            <a:ext cx="2952328"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DEPLOYED PRIMARILY TO PROVIDE ADDITIONAL </a:t>
            </a:r>
            <a:r>
              <a:rPr lang="en" sz="900">
                <a:solidFill>
                  <a:schemeClr val="dk1"/>
                </a:solidFill>
                <a:latin typeface="Consolas"/>
                <a:ea typeface="Consolas"/>
                <a:cs typeface="Consolas"/>
                <a:sym typeface="Consolas"/>
              </a:rPr>
              <a:t>SURVEILLANCE</a:t>
            </a:r>
            <a:r>
              <a:rPr lang="en" sz="900">
                <a:solidFill>
                  <a:schemeClr val="dk1"/>
                </a:solidFill>
                <a:latin typeface="Consolas"/>
                <a:ea typeface="Consolas"/>
                <a:cs typeface="Consolas"/>
                <a:sym typeface="Consolas"/>
              </a:rPr>
              <a:t> AND JAMMING OPERATIONS. FULL SCALE DEPLOYMENT YET TO BE DOCUMENTED</a:t>
            </a:r>
            <a:endParaRPr sz="1500">
              <a:solidFill>
                <a:schemeClr val="dk1"/>
              </a:solidFill>
              <a:latin typeface="Consolas"/>
              <a:ea typeface="Consolas"/>
              <a:cs typeface="Consolas"/>
              <a:sym typeface="Consolas"/>
            </a:endParaRPr>
          </a:p>
        </p:txBody>
      </p:sp>
      <p:sp>
        <p:nvSpPr>
          <p:cNvPr id="712" name="Google Shape;712;p36"/>
          <p:cNvSpPr/>
          <p:nvPr/>
        </p:nvSpPr>
        <p:spPr>
          <a:xfrm>
            <a:off x="179512" y="3975906"/>
            <a:ext cx="1296144"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CIVILIAN PRESENCE</a:t>
            </a:r>
            <a:endParaRPr sz="900">
              <a:solidFill>
                <a:schemeClr val="dk1"/>
              </a:solidFill>
              <a:latin typeface="Consolas"/>
              <a:ea typeface="Consolas"/>
              <a:cs typeface="Consolas"/>
              <a:sym typeface="Consolas"/>
            </a:endParaRPr>
          </a:p>
        </p:txBody>
      </p:sp>
      <p:sp>
        <p:nvSpPr>
          <p:cNvPr id="713" name="Google Shape;713;p36"/>
          <p:cNvSpPr/>
          <p:nvPr/>
        </p:nvSpPr>
        <p:spPr>
          <a:xfrm>
            <a:off x="1475656" y="3975906"/>
            <a:ext cx="3096342"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CIVILIAN TRAFFIC, MOVEMENT, PRESENCE, INTERACTION, ENCOUNTER</a:t>
            </a:r>
            <a:endParaRPr sz="1500">
              <a:solidFill>
                <a:schemeClr val="dk1"/>
              </a:solidFill>
              <a:latin typeface="Consolas"/>
              <a:ea typeface="Consolas"/>
              <a:cs typeface="Consolas"/>
              <a:sym typeface="Consolas"/>
            </a:endParaRPr>
          </a:p>
        </p:txBody>
      </p:sp>
      <p:sp>
        <p:nvSpPr>
          <p:cNvPr id="714" name="Google Shape;714;p36"/>
          <p:cNvSpPr/>
          <p:nvPr/>
        </p:nvSpPr>
        <p:spPr>
          <a:xfrm>
            <a:off x="4572000" y="3975906"/>
            <a:ext cx="1440156"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onsolas"/>
                <a:ea typeface="Consolas"/>
                <a:cs typeface="Consolas"/>
                <a:sym typeface="Consolas"/>
              </a:rPr>
              <a:t>LOW</a:t>
            </a:r>
            <a:endParaRPr sz="1500">
              <a:solidFill>
                <a:schemeClr val="dk1"/>
              </a:solidFill>
              <a:latin typeface="Consolas"/>
              <a:ea typeface="Consolas"/>
              <a:cs typeface="Consolas"/>
              <a:sym typeface="Consolas"/>
            </a:endParaRPr>
          </a:p>
        </p:txBody>
      </p:sp>
      <p:sp>
        <p:nvSpPr>
          <p:cNvPr id="715" name="Google Shape;715;p36"/>
          <p:cNvSpPr/>
          <p:nvPr/>
        </p:nvSpPr>
        <p:spPr>
          <a:xfrm>
            <a:off x="6012160" y="3975906"/>
            <a:ext cx="2952328" cy="46551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900">
                <a:solidFill>
                  <a:schemeClr val="dk1"/>
                </a:solidFill>
                <a:latin typeface="Consolas"/>
                <a:ea typeface="Consolas"/>
                <a:cs typeface="Consolas"/>
                <a:sym typeface="Consolas"/>
              </a:rPr>
              <a:t>THE TOWNS ARE LOCATED FAR APART AND OFF THE PATH OF FRIENDLY FORCES, MAKING CIVILIAN ENCOUNTERS UNLIKELY.</a:t>
            </a:r>
            <a:endParaRPr sz="1500">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37"/>
          <p:cNvGrpSpPr/>
          <p:nvPr/>
        </p:nvGrpSpPr>
        <p:grpSpPr>
          <a:xfrm>
            <a:off x="0" y="0"/>
            <a:ext cx="9144000" cy="5143500"/>
            <a:chOff x="1524000" y="0"/>
            <a:chExt cx="9144000" cy="6858000"/>
          </a:xfrm>
        </p:grpSpPr>
        <p:sp>
          <p:nvSpPr>
            <p:cNvPr id="721" name="Google Shape;721;p37"/>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722" name="Google Shape;722;p37"/>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723" name="Google Shape;723;p37"/>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Operation *********************</a:t>
              </a:r>
              <a:endParaRPr b="1" sz="1400">
                <a:solidFill>
                  <a:schemeClr val="dk1"/>
                </a:solidFill>
                <a:latin typeface="Consolas"/>
                <a:ea typeface="Consolas"/>
                <a:cs typeface="Consolas"/>
                <a:sym typeface="Consolas"/>
              </a:endParaRPr>
            </a:p>
          </p:txBody>
        </p:sp>
        <p:sp>
          <p:nvSpPr>
            <p:cNvPr id="724" name="Google Shape;724;p37"/>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725" name="Google Shape;725;p37"/>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726" name="Google Shape;726;p37"/>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727" name="Google Shape;727;p37"/>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728" name="Google Shape;728;p37"/>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onsolas"/>
                <a:ea typeface="Consolas"/>
                <a:cs typeface="Consolas"/>
                <a:sym typeface="Consolas"/>
              </a:endParaRPr>
            </a:p>
          </p:txBody>
        </p:sp>
        <p:sp>
          <p:nvSpPr>
            <p:cNvPr id="729" name="Google Shape;729;p37"/>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730" name="Google Shape;730;p37"/>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731" name="Google Shape;731;p37"/>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732" name="Google Shape;732;p37"/>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OO21-9-TIP-R-E</a:t>
              </a:r>
              <a:endParaRPr sz="800">
                <a:solidFill>
                  <a:schemeClr val="dk1"/>
                </a:solidFill>
                <a:latin typeface="Consolas"/>
                <a:ea typeface="Consolas"/>
                <a:cs typeface="Consolas"/>
                <a:sym typeface="Consolas"/>
              </a:endParaRPr>
            </a:p>
          </p:txBody>
        </p:sp>
        <p:sp>
          <p:nvSpPr>
            <p:cNvPr id="733" name="Google Shape;733;p37"/>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ISC-OPS-2101#R007</a:t>
              </a:r>
              <a:endParaRPr sz="800">
                <a:solidFill>
                  <a:schemeClr val="dk1"/>
                </a:solidFill>
                <a:latin typeface="Consolas"/>
                <a:ea typeface="Consolas"/>
                <a:cs typeface="Consolas"/>
                <a:sym typeface="Consolas"/>
              </a:endParaRPr>
            </a:p>
          </p:txBody>
        </p:sp>
        <p:sp>
          <p:nvSpPr>
            <p:cNvPr id="734" name="Google Shape;734;p37"/>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735" name="Google Shape;735;p37"/>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736" name="Google Shape;736;p37"/>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737" name="Google Shape;737;p37"/>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738" name="Google Shape;738;p37"/>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739" name="Google Shape;739;p37"/>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740" name="Google Shape;740;p37"/>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741" name="Google Shape;741;p37"/>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742" name="Google Shape;742;p37"/>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sp>
          <p:nvSpPr>
            <p:cNvPr id="743" name="Google Shape;743;p37"/>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744" name="Google Shape;744;p37"/>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745" name="Google Shape;745;p37"/>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746" name="Google Shape;746;p37"/>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37"/>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748" name="Google Shape;748;p37"/>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dk1"/>
                </a:solidFill>
                <a:latin typeface="Consolas"/>
                <a:ea typeface="Consolas"/>
                <a:cs typeface="Consolas"/>
                <a:sym typeface="Consolas"/>
              </a:endParaRPr>
            </a:p>
          </p:txBody>
        </p:sp>
      </p:grpSp>
      <p:pic>
        <p:nvPicPr>
          <p:cNvPr id="749" name="Google Shape;749;p37"/>
          <p:cNvPicPr preferRelativeResize="0"/>
          <p:nvPr/>
        </p:nvPicPr>
        <p:blipFill rotWithShape="1">
          <a:blip r:embed="rId3">
            <a:alphaModFix/>
          </a:blip>
          <a:srcRect b="0" l="0" r="0" t="0"/>
          <a:stretch/>
        </p:blipFill>
        <p:spPr>
          <a:xfrm>
            <a:off x="2820075" y="1177999"/>
            <a:ext cx="3756385" cy="3653216"/>
          </a:xfrm>
          <a:prstGeom prst="rect">
            <a:avLst/>
          </a:prstGeom>
          <a:noFill/>
          <a:ln>
            <a:noFill/>
          </a:ln>
        </p:spPr>
      </p:pic>
      <p:sp>
        <p:nvSpPr>
          <p:cNvPr id="750" name="Google Shape;750;p37"/>
          <p:cNvSpPr/>
          <p:nvPr/>
        </p:nvSpPr>
        <p:spPr>
          <a:xfrm>
            <a:off x="107504" y="87474"/>
            <a:ext cx="937120" cy="216024"/>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OPORD 21</a:t>
            </a:r>
            <a:endParaRPr b="1" sz="1400">
              <a:solidFill>
                <a:schemeClr val="dk1"/>
              </a:solidFill>
              <a:latin typeface="Consolas"/>
              <a:ea typeface="Consolas"/>
              <a:cs typeface="Consolas"/>
              <a:sym typeface="Consolas"/>
            </a:endParaRPr>
          </a:p>
        </p:txBody>
      </p:sp>
      <p:sp>
        <p:nvSpPr>
          <p:cNvPr id="751" name="Google Shape;751;p37"/>
          <p:cNvSpPr/>
          <p:nvPr/>
        </p:nvSpPr>
        <p:spPr>
          <a:xfrm>
            <a:off x="7542330" y="4137924"/>
            <a:ext cx="1404156" cy="810090"/>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800">
                <a:solidFill>
                  <a:schemeClr val="dk1"/>
                </a:solidFill>
                <a:latin typeface="Consolas"/>
                <a:ea typeface="Consolas"/>
                <a:cs typeface="Consolas"/>
                <a:sym typeface="Consolas"/>
              </a:rPr>
              <a:t>CTRL + F5</a:t>
            </a:r>
            <a:endParaRPr b="1" sz="1800">
              <a:solidFill>
                <a:schemeClr val="dk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6"/>
          <p:cNvGrpSpPr/>
          <p:nvPr/>
        </p:nvGrpSpPr>
        <p:grpSpPr>
          <a:xfrm>
            <a:off x="0" y="0"/>
            <a:ext cx="9144000" cy="5143500"/>
            <a:chOff x="1524000" y="0"/>
            <a:chExt cx="9144000" cy="6858000"/>
          </a:xfrm>
        </p:grpSpPr>
        <p:sp>
          <p:nvSpPr>
            <p:cNvPr id="171" name="Google Shape;171;p26"/>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72" name="Google Shape;172;p26"/>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73" name="Google Shape;173;p26"/>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74" name="Google Shape;174;p26"/>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175" name="Google Shape;175;p26"/>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26"/>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100" u="none" cap="none" strike="noStrike">
                  <a:solidFill>
                    <a:schemeClr val="lt1"/>
                  </a:solidFill>
                  <a:latin typeface="Consolas"/>
                  <a:ea typeface="Consolas"/>
                  <a:cs typeface="Consolas"/>
                  <a:sym typeface="Consolas"/>
                </a:rPr>
                <a:t>Event Timeline</a:t>
              </a:r>
              <a:endParaRPr b="0" i="0" sz="1100" u="none" cap="none" strike="noStrike">
                <a:solidFill>
                  <a:schemeClr val="lt1"/>
                </a:solidFill>
                <a:latin typeface="Consolas"/>
                <a:ea typeface="Consolas"/>
                <a:cs typeface="Consolas"/>
                <a:sym typeface="Consolas"/>
              </a:endParaRPr>
            </a:p>
          </p:txBody>
        </p:sp>
        <p:sp>
          <p:nvSpPr>
            <p:cNvPr id="177" name="Google Shape;177;p26"/>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STUBBHULT PROVINCE</a:t>
              </a:r>
              <a:endParaRPr b="1" i="0" sz="1400" u="none" cap="none" strike="noStrike">
                <a:solidFill>
                  <a:schemeClr val="dk1"/>
                </a:solidFill>
                <a:latin typeface="Consolas"/>
                <a:ea typeface="Consolas"/>
                <a:cs typeface="Consolas"/>
                <a:sym typeface="Consolas"/>
              </a:endParaRPr>
            </a:p>
          </p:txBody>
        </p:sp>
        <p:sp>
          <p:nvSpPr>
            <p:cNvPr id="178" name="Google Shape;178;p26"/>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TS // SI // NOFORN</a:t>
              </a:r>
              <a:endParaRPr b="1" i="0" sz="1400" u="none" cap="none" strike="noStrike">
                <a:solidFill>
                  <a:schemeClr val="dk1"/>
                </a:solidFill>
                <a:latin typeface="Consolas"/>
                <a:ea typeface="Consolas"/>
                <a:cs typeface="Consolas"/>
                <a:sym typeface="Consolas"/>
              </a:endParaRPr>
            </a:p>
          </p:txBody>
        </p:sp>
        <p:sp>
          <p:nvSpPr>
            <p:cNvPr id="179" name="Google Shape;179;p26"/>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PHASE-1</a:t>
              </a:r>
              <a:endParaRPr b="1" i="0" sz="1400" u="none" cap="none" strike="noStrike">
                <a:solidFill>
                  <a:schemeClr val="dk1"/>
                </a:solidFill>
                <a:latin typeface="Consolas"/>
                <a:ea typeface="Consolas"/>
                <a:cs typeface="Consolas"/>
                <a:sym typeface="Consolas"/>
              </a:endParaRPr>
            </a:p>
          </p:txBody>
        </p:sp>
        <p:sp>
          <p:nvSpPr>
            <p:cNvPr id="180" name="Google Shape;180;p26"/>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ID</a:t>
              </a:r>
              <a:endParaRPr b="1" i="0" sz="800" u="none" cap="none" strike="noStrike">
                <a:solidFill>
                  <a:schemeClr val="dk1"/>
                </a:solidFill>
                <a:latin typeface="Consolas"/>
                <a:ea typeface="Consolas"/>
                <a:cs typeface="Consolas"/>
                <a:sym typeface="Consolas"/>
              </a:endParaRPr>
            </a:p>
          </p:txBody>
        </p:sp>
        <p:sp>
          <p:nvSpPr>
            <p:cNvPr id="181" name="Google Shape;181;p26"/>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GATHERED BY</a:t>
              </a:r>
              <a:endParaRPr b="1" i="0" sz="800" u="none" cap="none" strike="noStrike">
                <a:solidFill>
                  <a:schemeClr val="dk1"/>
                </a:solidFill>
                <a:latin typeface="Consolas"/>
                <a:ea typeface="Consolas"/>
                <a:cs typeface="Consolas"/>
                <a:sym typeface="Consolas"/>
              </a:endParaRPr>
            </a:p>
          </p:txBody>
        </p:sp>
        <p:sp>
          <p:nvSpPr>
            <p:cNvPr id="182" name="Google Shape;182;p26"/>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LOCATION</a:t>
              </a:r>
              <a:endParaRPr b="1" i="0" sz="800" u="none" cap="none" strike="noStrike">
                <a:solidFill>
                  <a:schemeClr val="dk1"/>
                </a:solidFill>
                <a:latin typeface="Consolas"/>
                <a:ea typeface="Consolas"/>
                <a:cs typeface="Consolas"/>
                <a:sym typeface="Consolas"/>
              </a:endParaRPr>
            </a:p>
          </p:txBody>
        </p:sp>
        <p:sp>
          <p:nvSpPr>
            <p:cNvPr id="183" name="Google Shape;183;p26"/>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INFO</a:t>
              </a:r>
              <a:endParaRPr b="1" i="0" sz="1400" u="none" cap="none" strike="noStrike">
                <a:solidFill>
                  <a:schemeClr val="dk1"/>
                </a:solidFill>
                <a:latin typeface="Consolas"/>
                <a:ea typeface="Consolas"/>
                <a:cs typeface="Consolas"/>
                <a:sym typeface="Consolas"/>
              </a:endParaRPr>
            </a:p>
          </p:txBody>
        </p:sp>
        <p:sp>
          <p:nvSpPr>
            <p:cNvPr id="184" name="Google Shape;184;p26"/>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OIR-2KXX5-21-00</a:t>
              </a:r>
              <a:endParaRPr b="0" i="0" sz="800" u="none" cap="none" strike="noStrike">
                <a:solidFill>
                  <a:schemeClr val="dk1"/>
                </a:solidFill>
                <a:latin typeface="Consolas"/>
                <a:ea typeface="Consolas"/>
                <a:cs typeface="Consolas"/>
                <a:sym typeface="Consolas"/>
              </a:endParaRPr>
            </a:p>
          </p:txBody>
        </p:sp>
        <p:sp>
          <p:nvSpPr>
            <p:cNvPr id="185" name="Google Shape;185;p26"/>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MSA-14H#61</a:t>
              </a:r>
              <a:endParaRPr b="0" i="0" sz="800" u="none" cap="none" strike="noStrike">
                <a:solidFill>
                  <a:schemeClr val="dk1"/>
                </a:solidFill>
                <a:latin typeface="Consolas"/>
                <a:ea typeface="Consolas"/>
                <a:cs typeface="Consolas"/>
                <a:sym typeface="Consolas"/>
              </a:endParaRPr>
            </a:p>
          </p:txBody>
        </p:sp>
        <p:sp>
          <p:nvSpPr>
            <p:cNvPr id="186" name="Google Shape;186;p26"/>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STUBBHULT</a:t>
              </a:r>
              <a:endParaRPr b="0" i="0" sz="800" u="none" cap="none" strike="noStrike">
                <a:solidFill>
                  <a:schemeClr val="dk1"/>
                </a:solidFill>
                <a:latin typeface="Consolas"/>
                <a:ea typeface="Consolas"/>
                <a:cs typeface="Consolas"/>
                <a:sym typeface="Consolas"/>
              </a:endParaRPr>
            </a:p>
          </p:txBody>
        </p:sp>
        <p:sp>
          <p:nvSpPr>
            <p:cNvPr id="187" name="Google Shape;187;p26"/>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TIME</a:t>
              </a:r>
              <a:endParaRPr b="1" i="0" sz="800" u="none" cap="none" strike="noStrike">
                <a:solidFill>
                  <a:schemeClr val="dk1"/>
                </a:solidFill>
                <a:latin typeface="Consolas"/>
                <a:ea typeface="Consolas"/>
                <a:cs typeface="Consolas"/>
                <a:sym typeface="Consolas"/>
              </a:endParaRPr>
            </a:p>
          </p:txBody>
        </p:sp>
        <p:sp>
          <p:nvSpPr>
            <p:cNvPr id="188" name="Google Shape;188;p26"/>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21:27 Z</a:t>
              </a:r>
              <a:endParaRPr b="0" i="0" sz="800" u="none" cap="none" strike="noStrike">
                <a:solidFill>
                  <a:schemeClr val="dk1"/>
                </a:solidFill>
                <a:latin typeface="Consolas"/>
                <a:ea typeface="Consolas"/>
                <a:cs typeface="Consolas"/>
                <a:sym typeface="Consolas"/>
              </a:endParaRPr>
            </a:p>
          </p:txBody>
        </p:sp>
        <p:sp>
          <p:nvSpPr>
            <p:cNvPr id="189" name="Google Shape;189;p26"/>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DATE</a:t>
              </a:r>
              <a:endParaRPr b="1" i="0" sz="800" u="none" cap="none" strike="noStrike">
                <a:solidFill>
                  <a:schemeClr val="dk1"/>
                </a:solidFill>
                <a:latin typeface="Consolas"/>
                <a:ea typeface="Consolas"/>
                <a:cs typeface="Consolas"/>
                <a:sym typeface="Consolas"/>
              </a:endParaRPr>
            </a:p>
          </p:txBody>
        </p:sp>
        <p:sp>
          <p:nvSpPr>
            <p:cNvPr id="190" name="Google Shape;190;p26"/>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09/21/2025</a:t>
              </a:r>
              <a:endParaRPr b="0" i="0" sz="800" u="none" cap="none" strike="noStrike">
                <a:solidFill>
                  <a:schemeClr val="dk1"/>
                </a:solidFill>
                <a:latin typeface="Consolas"/>
                <a:ea typeface="Consolas"/>
                <a:cs typeface="Consolas"/>
                <a:sym typeface="Consolas"/>
              </a:endParaRPr>
            </a:p>
          </p:txBody>
        </p:sp>
        <p:sp>
          <p:nvSpPr>
            <p:cNvPr id="191" name="Google Shape;191;p26"/>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GRID</a:t>
              </a:r>
              <a:endParaRPr b="1" i="0" sz="800" u="none" cap="none" strike="noStrike">
                <a:solidFill>
                  <a:schemeClr val="dk1"/>
                </a:solidFill>
                <a:latin typeface="Consolas"/>
                <a:ea typeface="Consolas"/>
                <a:cs typeface="Consolas"/>
                <a:sym typeface="Consolas"/>
              </a:endParaRPr>
            </a:p>
          </p:txBody>
        </p:sp>
        <p:sp>
          <p:nvSpPr>
            <p:cNvPr id="192" name="Google Shape;192;p26"/>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084 267</a:t>
              </a:r>
              <a:endParaRPr b="0" i="0" sz="800" u="none" cap="none" strike="noStrike">
                <a:solidFill>
                  <a:schemeClr val="dk1"/>
                </a:solidFill>
                <a:latin typeface="Consolas"/>
                <a:ea typeface="Consolas"/>
                <a:cs typeface="Consolas"/>
                <a:sym typeface="Consolas"/>
              </a:endParaRPr>
            </a:p>
          </p:txBody>
        </p:sp>
        <p:sp>
          <p:nvSpPr>
            <p:cNvPr id="193" name="Google Shape;193;p26"/>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LAT</a:t>
              </a:r>
              <a:endParaRPr b="1" i="0" sz="800" u="none" cap="none" strike="noStrike">
                <a:solidFill>
                  <a:schemeClr val="dk1"/>
                </a:solidFill>
                <a:latin typeface="Consolas"/>
                <a:ea typeface="Consolas"/>
                <a:cs typeface="Consolas"/>
                <a:sym typeface="Consolas"/>
              </a:endParaRPr>
            </a:p>
          </p:txBody>
        </p:sp>
        <p:sp>
          <p:nvSpPr>
            <p:cNvPr id="194" name="Google Shape;194;p26"/>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56.965851</a:t>
              </a:r>
              <a:endParaRPr sz="1100"/>
            </a:p>
          </p:txBody>
        </p:sp>
        <p:sp>
          <p:nvSpPr>
            <p:cNvPr id="195" name="Google Shape;195;p26"/>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PRELIM</a:t>
              </a:r>
              <a:endParaRPr b="1" i="0" sz="800" u="none" cap="none" strike="noStrike">
                <a:solidFill>
                  <a:schemeClr val="dk1"/>
                </a:solidFill>
                <a:latin typeface="Consolas"/>
                <a:ea typeface="Consolas"/>
                <a:cs typeface="Consolas"/>
                <a:sym typeface="Consolas"/>
              </a:endParaRPr>
            </a:p>
          </p:txBody>
        </p:sp>
        <p:sp>
          <p:nvSpPr>
            <p:cNvPr id="196" name="Google Shape;196;p26"/>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ISC OPS VERIFIED</a:t>
              </a:r>
              <a:endParaRPr b="1" i="0" sz="800" u="none" cap="none" strike="noStrike">
                <a:solidFill>
                  <a:schemeClr val="dk1"/>
                </a:solidFill>
                <a:latin typeface="Consolas"/>
                <a:ea typeface="Consolas"/>
                <a:cs typeface="Consolas"/>
                <a:sym typeface="Consolas"/>
              </a:endParaRPr>
            </a:p>
          </p:txBody>
        </p:sp>
        <p:sp>
          <p:nvSpPr>
            <p:cNvPr id="197" name="Google Shape;197;p26"/>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RLY // 77</a:t>
              </a:r>
              <a:r>
                <a:rPr b="1" baseline="30000" i="0" lang="en" sz="800" u="none" cap="none" strike="noStrike">
                  <a:solidFill>
                    <a:schemeClr val="dk1"/>
                  </a:solidFill>
                  <a:latin typeface="Consolas"/>
                  <a:ea typeface="Consolas"/>
                  <a:cs typeface="Consolas"/>
                  <a:sym typeface="Consolas"/>
                </a:rPr>
                <a:t>th</a:t>
              </a:r>
              <a:r>
                <a:rPr b="1" i="0" lang="en" sz="800" u="none" cap="none" strike="noStrike">
                  <a:solidFill>
                    <a:schemeClr val="dk1"/>
                  </a:solidFill>
                  <a:latin typeface="Consolas"/>
                  <a:ea typeface="Consolas"/>
                  <a:cs typeface="Consolas"/>
                  <a:sym typeface="Consolas"/>
                </a:rPr>
                <a:t> JSOC</a:t>
              </a:r>
              <a:endParaRPr b="1" i="0" sz="800" u="none" cap="none" strike="noStrike">
                <a:solidFill>
                  <a:schemeClr val="dk1"/>
                </a:solidFill>
                <a:latin typeface="Consolas"/>
                <a:ea typeface="Consolas"/>
                <a:cs typeface="Consolas"/>
                <a:sym typeface="Consolas"/>
              </a:endParaRPr>
            </a:p>
          </p:txBody>
        </p:sp>
        <p:sp>
          <p:nvSpPr>
            <p:cNvPr id="198" name="Google Shape;198;p26"/>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LONG</a:t>
              </a:r>
              <a:endParaRPr b="1" i="0" sz="800" u="none" cap="none" strike="noStrike">
                <a:solidFill>
                  <a:schemeClr val="dk1"/>
                </a:solidFill>
                <a:latin typeface="Consolas"/>
                <a:ea typeface="Consolas"/>
                <a:cs typeface="Consolas"/>
                <a:sym typeface="Consolas"/>
              </a:endParaRPr>
            </a:p>
          </p:txBody>
        </p:sp>
        <p:sp>
          <p:nvSpPr>
            <p:cNvPr id="199" name="Google Shape;199;p26"/>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13.3751075</a:t>
              </a:r>
              <a:endParaRPr b="0" i="0" sz="800" u="none" cap="none" strike="noStrike">
                <a:solidFill>
                  <a:schemeClr val="dk1"/>
                </a:solidFill>
                <a:latin typeface="Consolas"/>
                <a:ea typeface="Consolas"/>
                <a:cs typeface="Consolas"/>
                <a:sym typeface="Consolas"/>
              </a:endParaRPr>
            </a:p>
          </p:txBody>
        </p:sp>
        <p:sp>
          <p:nvSpPr>
            <p:cNvPr id="200" name="Google Shape;200;p26"/>
            <p:cNvSpPr txBox="1"/>
            <p:nvPr/>
          </p:nvSpPr>
          <p:spPr>
            <a:xfrm>
              <a:off x="1631500" y="1299239"/>
              <a:ext cx="8928992" cy="5036763"/>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Late 2022</a:t>
              </a:r>
              <a:r>
                <a:rPr b="0" i="0" lang="en" sz="900" u="none" cap="none" strike="noStrike">
                  <a:solidFill>
                    <a:schemeClr val="dk1"/>
                  </a:solidFill>
                  <a:latin typeface="Consolas"/>
                  <a:ea typeface="Consolas"/>
                  <a:cs typeface="Consolas"/>
                  <a:sym typeface="Consolas"/>
                </a:rPr>
                <a:t>: The ultranationalist "Svea Rike" movement gains political traction, advocating for national technological sovereignty and a self-reliant approach to defense systems and anti-NATO sentiment.</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February 2023</a:t>
              </a:r>
              <a:r>
                <a:rPr b="0" i="0" lang="en" sz="900" u="none" cap="none" strike="noStrike">
                  <a:solidFill>
                    <a:schemeClr val="dk1"/>
                  </a:solidFill>
                  <a:latin typeface="Consolas"/>
                  <a:ea typeface="Consolas"/>
                  <a:cs typeface="Consolas"/>
                  <a:sym typeface="Consolas"/>
                </a:rPr>
                <a:t>: Svea Rike wins a historic majority in the general election, establishing a new government and taking steps to consolidate critical infrastructure under state oversight.</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June 2023</a:t>
              </a:r>
              <a:r>
                <a:rPr b="0" i="0" lang="en" sz="900" u="none" cap="none" strike="noStrike">
                  <a:solidFill>
                    <a:schemeClr val="dk1"/>
                  </a:solidFill>
                  <a:latin typeface="Consolas"/>
                  <a:ea typeface="Consolas"/>
                  <a:cs typeface="Consolas"/>
                  <a:sym typeface="Consolas"/>
                </a:rPr>
                <a:t>: The government forms the Cybernetic Operations Response Force (CORF). Col. Magnus Thorsten is appointed to lead its Special Operations branch, Virtual Intervention &amp; Response Unit (VIRUS) tasked with rapid-response scenarios involving emerging threats to national security.</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January 2024</a:t>
              </a:r>
              <a:r>
                <a:rPr b="0" i="0" lang="en" sz="900" u="none" cap="none" strike="noStrike">
                  <a:solidFill>
                    <a:schemeClr val="dk1"/>
                  </a:solidFill>
                  <a:latin typeface="Consolas"/>
                  <a:ea typeface="Consolas"/>
                  <a:cs typeface="Consolas"/>
                  <a:sym typeface="Consolas"/>
                </a:rPr>
                <a:t>: Ministry of Defence announces a strategic partnership with private defense contractor ION Inc. to "modernize defensive capabilities." ION begins embedding and with and training the Stubbhult Armed Forces in the region.</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2024-2025</a:t>
              </a:r>
              <a:r>
                <a:rPr b="0" i="0" lang="en" sz="900" u="none" cap="none" strike="noStrike">
                  <a:solidFill>
                    <a:schemeClr val="dk1"/>
                  </a:solidFill>
                  <a:latin typeface="Consolas"/>
                  <a:ea typeface="Consolas"/>
                  <a:cs typeface="Consolas"/>
                  <a:sym typeface="Consolas"/>
                </a:rPr>
                <a:t>: ION's role expands dramatically. They are observed procuring and operating advanced UAV and UGV platforms, and integrating a proprietary battlefield network for Stubbhult Armed Forces and experimental cybersecurity protocols.</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July 2025</a:t>
              </a:r>
              <a:r>
                <a:rPr b="0" i="0" lang="en" sz="900" u="none" cap="none" strike="noStrike">
                  <a:solidFill>
                    <a:schemeClr val="dk1"/>
                  </a:solidFill>
                  <a:latin typeface="Consolas"/>
                  <a:ea typeface="Consolas"/>
                  <a:cs typeface="Consolas"/>
                  <a:sym typeface="Consolas"/>
                </a:rPr>
                <a:t>: Reports emerge of a major incident in the rural town of Yttre Mjala. Official describe a "training accident." However, satellite imagery and signals intelligence indicate to a likelihood of a large-scale, hostile drone swarm event. Civilian and military casualties are estimated in the hundreds. ION and VIRUS units in full combat gear deployed to contain the incident, assess damages, and secure sensitive technology under a media blackout.</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August 2025</a:t>
              </a:r>
              <a:r>
                <a:rPr b="0" i="0" lang="en" sz="900" u="none" cap="none" strike="noStrike">
                  <a:solidFill>
                    <a:schemeClr val="dk1"/>
                  </a:solidFill>
                  <a:latin typeface="Consolas"/>
                  <a:ea typeface="Consolas"/>
                  <a:cs typeface="Consolas"/>
                  <a:sym typeface="Consolas"/>
                </a:rPr>
                <a:t>: Allied intelligence consensus assesses the Balshult event as the first live fire test of a clandestine Autonomous Swarm Weapons System. The level of technological sophistication suggests extensive, off-the-books development.</a:t>
              </a:r>
              <a:endParaRPr sz="1100"/>
            </a:p>
            <a:p>
              <a:pPr indent="-165100" lvl="0" marL="215900" marR="0" rtl="0" algn="l">
                <a:spcBef>
                  <a:spcPts val="0"/>
                </a:spcBef>
                <a:spcAft>
                  <a:spcPts val="0"/>
                </a:spcAft>
                <a:buClr>
                  <a:schemeClr val="dk1"/>
                </a:buClr>
                <a:buSzPts val="900"/>
                <a:buFont typeface="Arial"/>
                <a:buNone/>
              </a:pPr>
              <a:r>
                <a:t/>
              </a:r>
              <a:endParaRPr b="0" i="0" sz="900" u="none" cap="none" strike="noStrike">
                <a:solidFill>
                  <a:schemeClr val="dk1"/>
                </a:solidFill>
                <a:latin typeface="Consolas"/>
                <a:ea typeface="Consolas"/>
                <a:cs typeface="Consolas"/>
                <a:sym typeface="Consolas"/>
              </a:endParaRPr>
            </a:p>
            <a:p>
              <a:pPr indent="-222250" lvl="0" marL="215900" marR="0" rtl="0" algn="l">
                <a:spcBef>
                  <a:spcPts val="0"/>
                </a:spcBef>
                <a:spcAft>
                  <a:spcPts val="0"/>
                </a:spcAft>
                <a:buClr>
                  <a:schemeClr val="dk1"/>
                </a:buClr>
                <a:buSzPts val="900"/>
                <a:buFont typeface="Arial"/>
                <a:buChar char="•"/>
              </a:pPr>
              <a:r>
                <a:rPr b="1" i="0" lang="en" sz="900" u="none" cap="none" strike="noStrike">
                  <a:solidFill>
                    <a:schemeClr val="dk1"/>
                  </a:solidFill>
                  <a:latin typeface="Consolas"/>
                  <a:ea typeface="Consolas"/>
                  <a:cs typeface="Consolas"/>
                  <a:sym typeface="Consolas"/>
                </a:rPr>
                <a:t>September 2025</a:t>
              </a:r>
              <a:r>
                <a:rPr b="0" i="0" lang="en" sz="900" u="none" cap="none" strike="noStrike">
                  <a:solidFill>
                    <a:schemeClr val="dk1"/>
                  </a:solidFill>
                  <a:latin typeface="Consolas"/>
                  <a:ea typeface="Consolas"/>
                  <a:cs typeface="Consolas"/>
                  <a:sym typeface="Consolas"/>
                </a:rPr>
                <a:t>: CIA asset "Songbird" confirms that Colonel Thorsten will visit the CORF/VIRUS Balshult facility to oversee ongoing operations and the report from the investigation following the incident. Additional security provided by ION personnel in coordination with CORF was observed.</a:t>
              </a:r>
              <a:endParaRPr sz="11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0" y="0"/>
            <a:ext cx="9144000" cy="5143500"/>
            <a:chOff x="1524000" y="0"/>
            <a:chExt cx="9144000" cy="6858000"/>
          </a:xfrm>
        </p:grpSpPr>
        <p:sp>
          <p:nvSpPr>
            <p:cNvPr id="206" name="Google Shape;206;p27"/>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07" name="Google Shape;207;p27"/>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08" name="Google Shape;208;p27"/>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STUBBHULT PROVINCE</a:t>
              </a:r>
              <a:endParaRPr b="1" i="0" sz="1400" u="none" cap="none" strike="noStrike">
                <a:solidFill>
                  <a:schemeClr val="dk1"/>
                </a:solidFill>
                <a:latin typeface="Consolas"/>
                <a:ea typeface="Consolas"/>
                <a:cs typeface="Consolas"/>
                <a:sym typeface="Consolas"/>
              </a:endParaRPr>
            </a:p>
          </p:txBody>
        </p:sp>
        <p:sp>
          <p:nvSpPr>
            <p:cNvPr id="209" name="Google Shape;209;p27"/>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10" name="Google Shape;210;p27"/>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TS // SI // NOFORN</a:t>
              </a:r>
              <a:endParaRPr b="1" i="0" sz="1400" u="none" cap="none" strike="noStrike">
                <a:solidFill>
                  <a:schemeClr val="dk1"/>
                </a:solidFill>
                <a:latin typeface="Consolas"/>
                <a:ea typeface="Consolas"/>
                <a:cs typeface="Consolas"/>
                <a:sym typeface="Consolas"/>
              </a:endParaRPr>
            </a:p>
          </p:txBody>
        </p:sp>
        <p:sp>
          <p:nvSpPr>
            <p:cNvPr id="211" name="Google Shape;211;p27"/>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PHASE-1</a:t>
              </a:r>
              <a:endParaRPr b="1" i="0" sz="1400" u="none" cap="none" strike="noStrike">
                <a:solidFill>
                  <a:schemeClr val="dk1"/>
                </a:solidFill>
                <a:latin typeface="Consolas"/>
                <a:ea typeface="Consolas"/>
                <a:cs typeface="Consolas"/>
                <a:sym typeface="Consolas"/>
              </a:endParaRPr>
            </a:p>
          </p:txBody>
        </p:sp>
        <p:sp>
          <p:nvSpPr>
            <p:cNvPr id="212" name="Google Shape;212;p27"/>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13" name="Google Shape;213;p27"/>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100" u="none" cap="none" strike="noStrike">
                  <a:solidFill>
                    <a:schemeClr val="lt1"/>
                  </a:solidFill>
                  <a:latin typeface="Consolas"/>
                  <a:ea typeface="Consolas"/>
                  <a:cs typeface="Consolas"/>
                  <a:sym typeface="Consolas"/>
                </a:rPr>
                <a:t>SATELLITE VIEW OF PRIMARY AO</a:t>
              </a:r>
              <a:endParaRPr b="0" i="0" sz="1100" u="none" cap="none" strike="noStrike">
                <a:solidFill>
                  <a:schemeClr val="lt1"/>
                </a:solidFill>
                <a:latin typeface="Consolas"/>
                <a:ea typeface="Consolas"/>
                <a:cs typeface="Consolas"/>
                <a:sym typeface="Consolas"/>
              </a:endParaRPr>
            </a:p>
          </p:txBody>
        </p:sp>
        <p:sp>
          <p:nvSpPr>
            <p:cNvPr id="214" name="Google Shape;214;p27"/>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ID</a:t>
              </a:r>
              <a:endParaRPr b="1" i="0" sz="800" u="none" cap="none" strike="noStrike">
                <a:solidFill>
                  <a:schemeClr val="dk1"/>
                </a:solidFill>
                <a:latin typeface="Consolas"/>
                <a:ea typeface="Consolas"/>
                <a:cs typeface="Consolas"/>
                <a:sym typeface="Consolas"/>
              </a:endParaRPr>
            </a:p>
          </p:txBody>
        </p:sp>
        <p:sp>
          <p:nvSpPr>
            <p:cNvPr id="215" name="Google Shape;215;p27"/>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GATHERED BY</a:t>
              </a:r>
              <a:endParaRPr b="1" i="0" sz="800" u="none" cap="none" strike="noStrike">
                <a:solidFill>
                  <a:schemeClr val="dk1"/>
                </a:solidFill>
                <a:latin typeface="Consolas"/>
                <a:ea typeface="Consolas"/>
                <a:cs typeface="Consolas"/>
                <a:sym typeface="Consolas"/>
              </a:endParaRPr>
            </a:p>
          </p:txBody>
        </p:sp>
        <p:sp>
          <p:nvSpPr>
            <p:cNvPr id="216" name="Google Shape;216;p27"/>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LOCATION</a:t>
              </a:r>
              <a:endParaRPr b="1" i="0" sz="800" u="none" cap="none" strike="noStrike">
                <a:solidFill>
                  <a:schemeClr val="dk1"/>
                </a:solidFill>
                <a:latin typeface="Consolas"/>
                <a:ea typeface="Consolas"/>
                <a:cs typeface="Consolas"/>
                <a:sym typeface="Consolas"/>
              </a:endParaRPr>
            </a:p>
          </p:txBody>
        </p:sp>
        <p:sp>
          <p:nvSpPr>
            <p:cNvPr id="217" name="Google Shape;217;p27"/>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INFO</a:t>
              </a:r>
              <a:endParaRPr b="1" i="0" sz="1400" u="none" cap="none" strike="noStrike">
                <a:solidFill>
                  <a:schemeClr val="dk1"/>
                </a:solidFill>
                <a:latin typeface="Consolas"/>
                <a:ea typeface="Consolas"/>
                <a:cs typeface="Consolas"/>
                <a:sym typeface="Consolas"/>
              </a:endParaRPr>
            </a:p>
          </p:txBody>
        </p:sp>
        <p:sp>
          <p:nvSpPr>
            <p:cNvPr id="218" name="Google Shape;218;p27"/>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OIR-2KXX5-21-01</a:t>
              </a:r>
              <a:endParaRPr b="0" i="0" sz="800" u="none" cap="none" strike="noStrike">
                <a:solidFill>
                  <a:schemeClr val="dk1"/>
                </a:solidFill>
                <a:latin typeface="Consolas"/>
                <a:ea typeface="Consolas"/>
                <a:cs typeface="Consolas"/>
                <a:sym typeface="Consolas"/>
              </a:endParaRPr>
            </a:p>
          </p:txBody>
        </p:sp>
        <p:sp>
          <p:nvSpPr>
            <p:cNvPr id="219" name="Google Shape;219;p27"/>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MSA-12D#542</a:t>
              </a:r>
              <a:endParaRPr b="0" i="0" sz="800" u="none" cap="none" strike="noStrike">
                <a:solidFill>
                  <a:schemeClr val="dk1"/>
                </a:solidFill>
                <a:latin typeface="Consolas"/>
                <a:ea typeface="Consolas"/>
                <a:cs typeface="Consolas"/>
                <a:sym typeface="Consolas"/>
              </a:endParaRPr>
            </a:p>
          </p:txBody>
        </p:sp>
        <p:sp>
          <p:nvSpPr>
            <p:cNvPr id="220" name="Google Shape;220;p27"/>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STUBBHULT</a:t>
              </a:r>
              <a:endParaRPr b="0" i="0" sz="800" u="none" cap="none" strike="noStrike">
                <a:solidFill>
                  <a:schemeClr val="dk1"/>
                </a:solidFill>
                <a:latin typeface="Consolas"/>
                <a:ea typeface="Consolas"/>
                <a:cs typeface="Consolas"/>
                <a:sym typeface="Consolas"/>
              </a:endParaRPr>
            </a:p>
          </p:txBody>
        </p:sp>
        <p:sp>
          <p:nvSpPr>
            <p:cNvPr id="221" name="Google Shape;221;p27"/>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TIME</a:t>
              </a:r>
              <a:endParaRPr b="1" i="0" sz="800" u="none" cap="none" strike="noStrike">
                <a:solidFill>
                  <a:schemeClr val="dk1"/>
                </a:solidFill>
                <a:latin typeface="Consolas"/>
                <a:ea typeface="Consolas"/>
                <a:cs typeface="Consolas"/>
                <a:sym typeface="Consolas"/>
              </a:endParaRPr>
            </a:p>
          </p:txBody>
        </p:sp>
        <p:sp>
          <p:nvSpPr>
            <p:cNvPr id="222" name="Google Shape;222;p27"/>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21:27 Z</a:t>
              </a:r>
              <a:endParaRPr b="0" i="0" sz="800" u="none" cap="none" strike="noStrike">
                <a:solidFill>
                  <a:schemeClr val="dk1"/>
                </a:solidFill>
                <a:latin typeface="Consolas"/>
                <a:ea typeface="Consolas"/>
                <a:cs typeface="Consolas"/>
                <a:sym typeface="Consolas"/>
              </a:endParaRPr>
            </a:p>
          </p:txBody>
        </p:sp>
        <p:sp>
          <p:nvSpPr>
            <p:cNvPr id="223" name="Google Shape;223;p27"/>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DATE</a:t>
              </a:r>
              <a:endParaRPr b="1" i="0" sz="800" u="none" cap="none" strike="noStrike">
                <a:solidFill>
                  <a:schemeClr val="dk1"/>
                </a:solidFill>
                <a:latin typeface="Consolas"/>
                <a:ea typeface="Consolas"/>
                <a:cs typeface="Consolas"/>
                <a:sym typeface="Consolas"/>
              </a:endParaRPr>
            </a:p>
          </p:txBody>
        </p:sp>
        <p:sp>
          <p:nvSpPr>
            <p:cNvPr id="224" name="Google Shape;224;p27"/>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09/21/2025</a:t>
              </a:r>
              <a:endParaRPr b="0" i="0" sz="800" u="none" cap="none" strike="noStrike">
                <a:solidFill>
                  <a:schemeClr val="dk1"/>
                </a:solidFill>
                <a:latin typeface="Consolas"/>
                <a:ea typeface="Consolas"/>
                <a:cs typeface="Consolas"/>
                <a:sym typeface="Consolas"/>
              </a:endParaRPr>
            </a:p>
          </p:txBody>
        </p:sp>
        <p:sp>
          <p:nvSpPr>
            <p:cNvPr id="225" name="Google Shape;225;p27"/>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GRID</a:t>
              </a:r>
              <a:endParaRPr b="1" i="0" sz="800" u="none" cap="none" strike="noStrike">
                <a:solidFill>
                  <a:schemeClr val="dk1"/>
                </a:solidFill>
                <a:latin typeface="Consolas"/>
                <a:ea typeface="Consolas"/>
                <a:cs typeface="Consolas"/>
                <a:sym typeface="Consolas"/>
              </a:endParaRPr>
            </a:p>
          </p:txBody>
        </p:sp>
        <p:sp>
          <p:nvSpPr>
            <p:cNvPr id="226" name="Google Shape;226;p27"/>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084 267</a:t>
              </a:r>
              <a:endParaRPr b="0" i="0" sz="800" u="none" cap="none" strike="noStrike">
                <a:solidFill>
                  <a:schemeClr val="dk1"/>
                </a:solidFill>
                <a:latin typeface="Consolas"/>
                <a:ea typeface="Consolas"/>
                <a:cs typeface="Consolas"/>
                <a:sym typeface="Consolas"/>
              </a:endParaRPr>
            </a:p>
          </p:txBody>
        </p:sp>
        <p:sp>
          <p:nvSpPr>
            <p:cNvPr id="227" name="Google Shape;227;p27"/>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LAT</a:t>
              </a:r>
              <a:endParaRPr b="1" i="0" sz="800" u="none" cap="none" strike="noStrike">
                <a:solidFill>
                  <a:schemeClr val="dk1"/>
                </a:solidFill>
                <a:latin typeface="Consolas"/>
                <a:ea typeface="Consolas"/>
                <a:cs typeface="Consolas"/>
                <a:sym typeface="Consolas"/>
              </a:endParaRPr>
            </a:p>
          </p:txBody>
        </p:sp>
        <p:sp>
          <p:nvSpPr>
            <p:cNvPr id="228" name="Google Shape;228;p27"/>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56.965851</a:t>
              </a:r>
              <a:endParaRPr sz="1100"/>
            </a:p>
          </p:txBody>
        </p:sp>
        <p:sp>
          <p:nvSpPr>
            <p:cNvPr id="229" name="Google Shape;229;p27"/>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PRELIM</a:t>
              </a:r>
              <a:endParaRPr b="1" i="0" sz="800" u="none" cap="none" strike="noStrike">
                <a:solidFill>
                  <a:schemeClr val="dk1"/>
                </a:solidFill>
                <a:latin typeface="Consolas"/>
                <a:ea typeface="Consolas"/>
                <a:cs typeface="Consolas"/>
                <a:sym typeface="Consolas"/>
              </a:endParaRPr>
            </a:p>
          </p:txBody>
        </p:sp>
        <p:sp>
          <p:nvSpPr>
            <p:cNvPr id="230" name="Google Shape;230;p27"/>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ISC OPS VERIFIED</a:t>
              </a:r>
              <a:endParaRPr b="1" i="0" sz="800" u="none" cap="none" strike="noStrike">
                <a:solidFill>
                  <a:schemeClr val="dk1"/>
                </a:solidFill>
                <a:latin typeface="Consolas"/>
                <a:ea typeface="Consolas"/>
                <a:cs typeface="Consolas"/>
                <a:sym typeface="Consolas"/>
              </a:endParaRPr>
            </a:p>
          </p:txBody>
        </p:sp>
        <p:sp>
          <p:nvSpPr>
            <p:cNvPr id="231" name="Google Shape;231;p27"/>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RLY // 77</a:t>
              </a:r>
              <a:r>
                <a:rPr b="1" baseline="30000" i="0" lang="en" sz="800" u="none" cap="none" strike="noStrike">
                  <a:solidFill>
                    <a:schemeClr val="dk1"/>
                  </a:solidFill>
                  <a:latin typeface="Consolas"/>
                  <a:ea typeface="Consolas"/>
                  <a:cs typeface="Consolas"/>
                  <a:sym typeface="Consolas"/>
                </a:rPr>
                <a:t>th</a:t>
              </a:r>
              <a:r>
                <a:rPr b="1" i="0" lang="en" sz="800" u="none" cap="none" strike="noStrike">
                  <a:solidFill>
                    <a:schemeClr val="dk1"/>
                  </a:solidFill>
                  <a:latin typeface="Consolas"/>
                  <a:ea typeface="Consolas"/>
                  <a:cs typeface="Consolas"/>
                  <a:sym typeface="Consolas"/>
                </a:rPr>
                <a:t> JSOC</a:t>
              </a:r>
              <a:endParaRPr b="1" i="0" sz="800" u="none" cap="none" strike="noStrike">
                <a:solidFill>
                  <a:schemeClr val="dk1"/>
                </a:solidFill>
                <a:latin typeface="Consolas"/>
                <a:ea typeface="Consolas"/>
                <a:cs typeface="Consolas"/>
                <a:sym typeface="Consolas"/>
              </a:endParaRPr>
            </a:p>
          </p:txBody>
        </p:sp>
        <p:sp>
          <p:nvSpPr>
            <p:cNvPr id="232" name="Google Shape;232;p27"/>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33" name="Google Shape;233;p27"/>
            <p:cNvGrpSpPr/>
            <p:nvPr/>
          </p:nvGrpSpPr>
          <p:grpSpPr>
            <a:xfrm>
              <a:off x="1703512" y="1340768"/>
              <a:ext cx="8784976" cy="5328592"/>
              <a:chOff x="231395" y="1378048"/>
              <a:chExt cx="8608218" cy="4881268"/>
            </a:xfrm>
          </p:grpSpPr>
          <p:pic>
            <p:nvPicPr>
              <p:cNvPr id="234" name="Google Shape;234;p27"/>
              <p:cNvPicPr preferRelativeResize="0"/>
              <p:nvPr/>
            </p:nvPicPr>
            <p:blipFill rotWithShape="1">
              <a:blip r:embed="rId3">
                <a:alphaModFix/>
              </a:blip>
              <a:srcRect b="0" l="0" r="0" t="0"/>
              <a:stretch/>
            </p:blipFill>
            <p:spPr>
              <a:xfrm>
                <a:off x="231395" y="1378048"/>
                <a:ext cx="8608218" cy="4881268"/>
              </a:xfrm>
              <a:prstGeom prst="rect">
                <a:avLst/>
              </a:prstGeom>
              <a:noFill/>
              <a:ln>
                <a:noFill/>
              </a:ln>
            </p:spPr>
          </p:pic>
          <p:pic>
            <p:nvPicPr>
              <p:cNvPr descr="North ｜ N ｜ Map mark --Icon ｜ Illustration ｜ Free material ｜ Transparent  background" id="235" name="Google Shape;235;p27"/>
              <p:cNvPicPr preferRelativeResize="0"/>
              <p:nvPr/>
            </p:nvPicPr>
            <p:blipFill rotWithShape="1">
              <a:blip r:embed="rId4">
                <a:alphaModFix/>
              </a:blip>
              <a:srcRect b="0" l="0" r="0" t="0"/>
              <a:stretch/>
            </p:blipFill>
            <p:spPr>
              <a:xfrm>
                <a:off x="8448107" y="1441594"/>
                <a:ext cx="311696" cy="311696"/>
              </a:xfrm>
              <a:prstGeom prst="rect">
                <a:avLst/>
              </a:prstGeom>
              <a:noFill/>
              <a:ln>
                <a:noFill/>
              </a:ln>
            </p:spPr>
          </p:pic>
        </p:grpSp>
        <p:sp>
          <p:nvSpPr>
            <p:cNvPr id="236" name="Google Shape;236;p27"/>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LONG</a:t>
              </a:r>
              <a:endParaRPr b="1" i="0" sz="800" u="none" cap="none" strike="noStrike">
                <a:solidFill>
                  <a:schemeClr val="dk1"/>
                </a:solidFill>
                <a:latin typeface="Consolas"/>
                <a:ea typeface="Consolas"/>
                <a:cs typeface="Consolas"/>
                <a:sym typeface="Consolas"/>
              </a:endParaRPr>
            </a:p>
          </p:txBody>
        </p:sp>
        <p:sp>
          <p:nvSpPr>
            <p:cNvPr id="237" name="Google Shape;237;p27"/>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13.3751075</a:t>
              </a:r>
              <a:endParaRPr b="0" i="0" sz="800" u="none" cap="none" strike="noStrike">
                <a:solidFill>
                  <a:schemeClr val="dk1"/>
                </a:solidFill>
                <a:latin typeface="Consolas"/>
                <a:ea typeface="Consolas"/>
                <a:cs typeface="Consolas"/>
                <a:sym typeface="Consola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pSp>
        <p:nvGrpSpPr>
          <p:cNvPr id="242" name="Google Shape;242;p28"/>
          <p:cNvGrpSpPr/>
          <p:nvPr/>
        </p:nvGrpSpPr>
        <p:grpSpPr>
          <a:xfrm>
            <a:off x="0" y="0"/>
            <a:ext cx="9144000" cy="5143500"/>
            <a:chOff x="1524000" y="0"/>
            <a:chExt cx="9144000" cy="6858000"/>
          </a:xfrm>
        </p:grpSpPr>
        <p:sp>
          <p:nvSpPr>
            <p:cNvPr id="243" name="Google Shape;243;p28"/>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44" name="Google Shape;244;p28"/>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45" name="Google Shape;245;p28"/>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STUBBHULT PROVINCE</a:t>
              </a:r>
              <a:endParaRPr b="1" i="0" sz="1400" u="none" cap="none" strike="noStrike">
                <a:solidFill>
                  <a:schemeClr val="dk1"/>
                </a:solidFill>
                <a:latin typeface="Consolas"/>
                <a:ea typeface="Consolas"/>
                <a:cs typeface="Consolas"/>
                <a:sym typeface="Consolas"/>
              </a:endParaRPr>
            </a:p>
          </p:txBody>
        </p:sp>
        <p:sp>
          <p:nvSpPr>
            <p:cNvPr id="246" name="Google Shape;246;p28"/>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47" name="Google Shape;247;p28"/>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TS // SI // NOFORN</a:t>
              </a:r>
              <a:endParaRPr b="1" i="0" sz="1400" u="none" cap="none" strike="noStrike">
                <a:solidFill>
                  <a:schemeClr val="dk1"/>
                </a:solidFill>
                <a:latin typeface="Consolas"/>
                <a:ea typeface="Consolas"/>
                <a:cs typeface="Consolas"/>
                <a:sym typeface="Consolas"/>
              </a:endParaRPr>
            </a:p>
          </p:txBody>
        </p:sp>
        <p:sp>
          <p:nvSpPr>
            <p:cNvPr id="248" name="Google Shape;248;p28"/>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PHASE-1</a:t>
              </a:r>
              <a:endParaRPr b="1" i="0" sz="1400" u="none" cap="none" strike="noStrike">
                <a:solidFill>
                  <a:schemeClr val="dk1"/>
                </a:solidFill>
                <a:latin typeface="Consolas"/>
                <a:ea typeface="Consolas"/>
                <a:cs typeface="Consolas"/>
                <a:sym typeface="Consolas"/>
              </a:endParaRPr>
            </a:p>
          </p:txBody>
        </p:sp>
        <p:sp>
          <p:nvSpPr>
            <p:cNvPr id="249" name="Google Shape;249;p28"/>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50" name="Google Shape;250;p28"/>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100" u="none" cap="none" strike="noStrike">
                  <a:solidFill>
                    <a:schemeClr val="lt1"/>
                  </a:solidFill>
                  <a:latin typeface="Consolas"/>
                  <a:ea typeface="Consolas"/>
                  <a:cs typeface="Consolas"/>
                  <a:sym typeface="Consolas"/>
                </a:rPr>
                <a:t>FLIGHT PATH AND RV POINT SIERRA</a:t>
              </a:r>
              <a:endParaRPr b="0" i="0" sz="1100" u="none" cap="none" strike="noStrike">
                <a:solidFill>
                  <a:schemeClr val="lt1"/>
                </a:solidFill>
                <a:latin typeface="Consolas"/>
                <a:ea typeface="Consolas"/>
                <a:cs typeface="Consolas"/>
                <a:sym typeface="Consolas"/>
              </a:endParaRPr>
            </a:p>
          </p:txBody>
        </p:sp>
        <p:sp>
          <p:nvSpPr>
            <p:cNvPr id="251" name="Google Shape;251;p28"/>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ID</a:t>
              </a:r>
              <a:endParaRPr b="1" i="0" sz="800" u="none" cap="none" strike="noStrike">
                <a:solidFill>
                  <a:schemeClr val="dk1"/>
                </a:solidFill>
                <a:latin typeface="Consolas"/>
                <a:ea typeface="Consolas"/>
                <a:cs typeface="Consolas"/>
                <a:sym typeface="Consolas"/>
              </a:endParaRPr>
            </a:p>
          </p:txBody>
        </p:sp>
        <p:sp>
          <p:nvSpPr>
            <p:cNvPr id="252" name="Google Shape;252;p28"/>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GATHERED BY</a:t>
              </a:r>
              <a:endParaRPr b="1" i="0" sz="800" u="none" cap="none" strike="noStrike">
                <a:solidFill>
                  <a:schemeClr val="dk1"/>
                </a:solidFill>
                <a:latin typeface="Consolas"/>
                <a:ea typeface="Consolas"/>
                <a:cs typeface="Consolas"/>
                <a:sym typeface="Consolas"/>
              </a:endParaRPr>
            </a:p>
          </p:txBody>
        </p:sp>
        <p:sp>
          <p:nvSpPr>
            <p:cNvPr id="253" name="Google Shape;253;p28"/>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LOCATION</a:t>
              </a:r>
              <a:endParaRPr b="1" i="0" sz="800" u="none" cap="none" strike="noStrike">
                <a:solidFill>
                  <a:schemeClr val="dk1"/>
                </a:solidFill>
                <a:latin typeface="Consolas"/>
                <a:ea typeface="Consolas"/>
                <a:cs typeface="Consolas"/>
                <a:sym typeface="Consolas"/>
              </a:endParaRPr>
            </a:p>
          </p:txBody>
        </p:sp>
        <p:sp>
          <p:nvSpPr>
            <p:cNvPr id="254" name="Google Shape;254;p28"/>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INTEL</a:t>
              </a:r>
              <a:endParaRPr b="1" i="0" sz="1400" u="none" cap="none" strike="noStrike">
                <a:solidFill>
                  <a:schemeClr val="dk1"/>
                </a:solidFill>
                <a:latin typeface="Consolas"/>
                <a:ea typeface="Consolas"/>
                <a:cs typeface="Consolas"/>
                <a:sym typeface="Consolas"/>
              </a:endParaRPr>
            </a:p>
          </p:txBody>
        </p:sp>
        <p:sp>
          <p:nvSpPr>
            <p:cNvPr id="255" name="Google Shape;255;p28"/>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IM-2K2521-01</a:t>
              </a:r>
              <a:endParaRPr b="0" i="0" sz="800" u="none" cap="none" strike="noStrike">
                <a:solidFill>
                  <a:schemeClr val="dk1"/>
                </a:solidFill>
                <a:latin typeface="Consolas"/>
                <a:ea typeface="Consolas"/>
                <a:cs typeface="Consolas"/>
                <a:sym typeface="Consolas"/>
              </a:endParaRPr>
            </a:p>
          </p:txBody>
        </p:sp>
        <p:sp>
          <p:nvSpPr>
            <p:cNvPr id="256" name="Google Shape;256;p28"/>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MSA-12D#135</a:t>
              </a:r>
              <a:endParaRPr b="0" i="0" sz="800" u="none" cap="none" strike="noStrike">
                <a:solidFill>
                  <a:schemeClr val="dk1"/>
                </a:solidFill>
                <a:latin typeface="Consolas"/>
                <a:ea typeface="Consolas"/>
                <a:cs typeface="Consolas"/>
                <a:sym typeface="Consolas"/>
              </a:endParaRPr>
            </a:p>
          </p:txBody>
        </p:sp>
        <p:sp>
          <p:nvSpPr>
            <p:cNvPr id="257" name="Google Shape;257;p28"/>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STUBBHULT</a:t>
              </a:r>
              <a:endParaRPr b="0" i="0" sz="800" u="none" cap="none" strike="noStrike">
                <a:solidFill>
                  <a:schemeClr val="dk1"/>
                </a:solidFill>
                <a:latin typeface="Consolas"/>
                <a:ea typeface="Consolas"/>
                <a:cs typeface="Consolas"/>
                <a:sym typeface="Consolas"/>
              </a:endParaRPr>
            </a:p>
          </p:txBody>
        </p:sp>
        <p:sp>
          <p:nvSpPr>
            <p:cNvPr id="258" name="Google Shape;258;p28"/>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TIME</a:t>
              </a:r>
              <a:endParaRPr b="1" i="0" sz="800" u="none" cap="none" strike="noStrike">
                <a:solidFill>
                  <a:schemeClr val="dk1"/>
                </a:solidFill>
                <a:latin typeface="Consolas"/>
                <a:ea typeface="Consolas"/>
                <a:cs typeface="Consolas"/>
                <a:sym typeface="Consolas"/>
              </a:endParaRPr>
            </a:p>
          </p:txBody>
        </p:sp>
        <p:sp>
          <p:nvSpPr>
            <p:cNvPr id="259" name="Google Shape;259;p28"/>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21:27 Z</a:t>
              </a:r>
              <a:endParaRPr b="0" i="0" sz="800" u="none" cap="none" strike="noStrike">
                <a:solidFill>
                  <a:schemeClr val="dk1"/>
                </a:solidFill>
                <a:latin typeface="Consolas"/>
                <a:ea typeface="Consolas"/>
                <a:cs typeface="Consolas"/>
                <a:sym typeface="Consolas"/>
              </a:endParaRPr>
            </a:p>
          </p:txBody>
        </p:sp>
        <p:sp>
          <p:nvSpPr>
            <p:cNvPr id="260" name="Google Shape;260;p28"/>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DATE</a:t>
              </a:r>
              <a:endParaRPr b="1" i="0" sz="800" u="none" cap="none" strike="noStrike">
                <a:solidFill>
                  <a:schemeClr val="dk1"/>
                </a:solidFill>
                <a:latin typeface="Consolas"/>
                <a:ea typeface="Consolas"/>
                <a:cs typeface="Consolas"/>
                <a:sym typeface="Consolas"/>
              </a:endParaRPr>
            </a:p>
          </p:txBody>
        </p:sp>
        <p:sp>
          <p:nvSpPr>
            <p:cNvPr id="261" name="Google Shape;261;p28"/>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09/23/2025</a:t>
              </a:r>
              <a:endParaRPr b="0" i="0" sz="800" u="none" cap="none" strike="noStrike">
                <a:solidFill>
                  <a:schemeClr val="dk1"/>
                </a:solidFill>
                <a:latin typeface="Consolas"/>
                <a:ea typeface="Consolas"/>
                <a:cs typeface="Consolas"/>
                <a:sym typeface="Consolas"/>
              </a:endParaRPr>
            </a:p>
          </p:txBody>
        </p:sp>
        <p:sp>
          <p:nvSpPr>
            <p:cNvPr id="262" name="Google Shape;262;p28"/>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GRID</a:t>
              </a:r>
              <a:endParaRPr b="1" i="0" sz="800" u="none" cap="none" strike="noStrike">
                <a:solidFill>
                  <a:schemeClr val="dk1"/>
                </a:solidFill>
                <a:latin typeface="Consolas"/>
                <a:ea typeface="Consolas"/>
                <a:cs typeface="Consolas"/>
                <a:sym typeface="Consolas"/>
              </a:endParaRPr>
            </a:p>
          </p:txBody>
        </p:sp>
        <p:sp>
          <p:nvSpPr>
            <p:cNvPr id="263" name="Google Shape;263;p28"/>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084 267</a:t>
              </a:r>
              <a:endParaRPr b="0" i="0" sz="800" u="none" cap="none" strike="noStrike">
                <a:solidFill>
                  <a:schemeClr val="dk1"/>
                </a:solidFill>
                <a:latin typeface="Consolas"/>
                <a:ea typeface="Consolas"/>
                <a:cs typeface="Consolas"/>
                <a:sym typeface="Consolas"/>
              </a:endParaRPr>
            </a:p>
          </p:txBody>
        </p:sp>
        <p:sp>
          <p:nvSpPr>
            <p:cNvPr id="264" name="Google Shape;264;p28"/>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LAT</a:t>
              </a:r>
              <a:endParaRPr b="1" i="0" sz="800" u="none" cap="none" strike="noStrike">
                <a:solidFill>
                  <a:schemeClr val="dk1"/>
                </a:solidFill>
                <a:latin typeface="Consolas"/>
                <a:ea typeface="Consolas"/>
                <a:cs typeface="Consolas"/>
                <a:sym typeface="Consolas"/>
              </a:endParaRPr>
            </a:p>
          </p:txBody>
        </p:sp>
        <p:sp>
          <p:nvSpPr>
            <p:cNvPr id="265" name="Google Shape;265;p28"/>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56.965851</a:t>
              </a:r>
              <a:endParaRPr sz="1100"/>
            </a:p>
          </p:txBody>
        </p:sp>
        <p:sp>
          <p:nvSpPr>
            <p:cNvPr id="266" name="Google Shape;266;p28"/>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PRELIM</a:t>
              </a:r>
              <a:endParaRPr b="1" i="0" sz="800" u="none" cap="none" strike="noStrike">
                <a:solidFill>
                  <a:schemeClr val="dk1"/>
                </a:solidFill>
                <a:latin typeface="Consolas"/>
                <a:ea typeface="Consolas"/>
                <a:cs typeface="Consolas"/>
                <a:sym typeface="Consolas"/>
              </a:endParaRPr>
            </a:p>
          </p:txBody>
        </p:sp>
        <p:sp>
          <p:nvSpPr>
            <p:cNvPr id="267" name="Google Shape;267;p28"/>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ISC OPS VERIFIED</a:t>
              </a:r>
              <a:endParaRPr b="1" i="0" sz="800" u="none" cap="none" strike="noStrike">
                <a:solidFill>
                  <a:schemeClr val="dk1"/>
                </a:solidFill>
                <a:latin typeface="Consolas"/>
                <a:ea typeface="Consolas"/>
                <a:cs typeface="Consolas"/>
                <a:sym typeface="Consolas"/>
              </a:endParaRPr>
            </a:p>
          </p:txBody>
        </p:sp>
        <p:sp>
          <p:nvSpPr>
            <p:cNvPr id="268" name="Google Shape;268;p28"/>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RLY // 77</a:t>
              </a:r>
              <a:r>
                <a:rPr b="1" baseline="30000" i="0" lang="en" sz="800" u="none" cap="none" strike="noStrike">
                  <a:solidFill>
                    <a:schemeClr val="dk1"/>
                  </a:solidFill>
                  <a:latin typeface="Consolas"/>
                  <a:ea typeface="Consolas"/>
                  <a:cs typeface="Consolas"/>
                  <a:sym typeface="Consolas"/>
                </a:rPr>
                <a:t>th</a:t>
              </a:r>
              <a:r>
                <a:rPr b="1" i="0" lang="en" sz="800" u="none" cap="none" strike="noStrike">
                  <a:solidFill>
                    <a:schemeClr val="dk1"/>
                  </a:solidFill>
                  <a:latin typeface="Consolas"/>
                  <a:ea typeface="Consolas"/>
                  <a:cs typeface="Consolas"/>
                  <a:sym typeface="Consolas"/>
                </a:rPr>
                <a:t> JSOC</a:t>
              </a:r>
              <a:endParaRPr b="1" i="0" sz="800" u="none" cap="none" strike="noStrike">
                <a:solidFill>
                  <a:schemeClr val="dk1"/>
                </a:solidFill>
                <a:latin typeface="Consolas"/>
                <a:ea typeface="Consolas"/>
                <a:cs typeface="Consolas"/>
                <a:sym typeface="Consolas"/>
              </a:endParaRPr>
            </a:p>
          </p:txBody>
        </p:sp>
        <p:sp>
          <p:nvSpPr>
            <p:cNvPr id="269" name="Google Shape;269;p28"/>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0" name="Google Shape;270;p28"/>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LONG</a:t>
              </a:r>
              <a:endParaRPr b="1" i="0" sz="800" u="none" cap="none" strike="noStrike">
                <a:solidFill>
                  <a:schemeClr val="dk1"/>
                </a:solidFill>
                <a:latin typeface="Consolas"/>
                <a:ea typeface="Consolas"/>
                <a:cs typeface="Consolas"/>
                <a:sym typeface="Consolas"/>
              </a:endParaRPr>
            </a:p>
          </p:txBody>
        </p:sp>
        <p:sp>
          <p:nvSpPr>
            <p:cNvPr id="271" name="Google Shape;271;p28"/>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13.3751075</a:t>
              </a:r>
              <a:endParaRPr b="0" i="0" sz="800" u="none" cap="none" strike="noStrike">
                <a:solidFill>
                  <a:schemeClr val="dk1"/>
                </a:solidFill>
                <a:latin typeface="Consolas"/>
                <a:ea typeface="Consolas"/>
                <a:cs typeface="Consolas"/>
                <a:sym typeface="Consolas"/>
              </a:endParaRPr>
            </a:p>
          </p:txBody>
        </p:sp>
        <p:pic>
          <p:nvPicPr>
            <p:cNvPr descr="A map of a lake&#10;&#10;AI-generated content may be incorrect." id="272" name="Google Shape;272;p28"/>
            <p:cNvPicPr preferRelativeResize="0"/>
            <p:nvPr/>
          </p:nvPicPr>
          <p:blipFill rotWithShape="1">
            <a:blip r:embed="rId3">
              <a:alphaModFix/>
            </a:blip>
            <a:srcRect b="0" l="0" r="0" t="0"/>
            <a:stretch/>
          </p:blipFill>
          <p:spPr>
            <a:xfrm>
              <a:off x="3811710" y="1599816"/>
              <a:ext cx="4821116" cy="4810355"/>
            </a:xfrm>
            <a:prstGeom prst="rect">
              <a:avLst/>
            </a:prstGeom>
            <a:noFill/>
            <a:ln cap="flat" cmpd="sng" w="28575">
              <a:solidFill>
                <a:schemeClr val="dk1"/>
              </a:solidFill>
              <a:prstDash val="solid"/>
              <a:round/>
              <a:headEnd len="sm" w="sm" type="none"/>
              <a:tailEnd len="sm" w="sm" type="none"/>
            </a:ln>
          </p:spPr>
        </p:pic>
        <p:pic>
          <p:nvPicPr>
            <p:cNvPr descr="North ｜ N ｜ Map mark --Icon ｜ Illustration ｜ Free material ｜ Transparent  background" id="273" name="Google Shape;273;p28"/>
            <p:cNvPicPr preferRelativeResize="0"/>
            <p:nvPr/>
          </p:nvPicPr>
          <p:blipFill rotWithShape="1">
            <a:blip r:embed="rId4">
              <a:alphaModFix/>
            </a:blip>
            <a:srcRect b="0" l="0" r="0" t="0"/>
            <a:stretch/>
          </p:blipFill>
          <p:spPr>
            <a:xfrm>
              <a:off x="8277211" y="1633028"/>
              <a:ext cx="318096" cy="34026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29"/>
          <p:cNvGrpSpPr/>
          <p:nvPr/>
        </p:nvGrpSpPr>
        <p:grpSpPr>
          <a:xfrm>
            <a:off x="0" y="0"/>
            <a:ext cx="9144000" cy="5143500"/>
            <a:chOff x="1524000" y="0"/>
            <a:chExt cx="9144000" cy="6858000"/>
          </a:xfrm>
        </p:grpSpPr>
        <p:sp>
          <p:nvSpPr>
            <p:cNvPr id="279" name="Google Shape;279;p29"/>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80" name="Google Shape;280;p29"/>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81" name="Google Shape;281;p29"/>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82" name="Google Shape;282;p29"/>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nsolas"/>
                <a:ea typeface="Consolas"/>
                <a:cs typeface="Consolas"/>
                <a:sym typeface="Consolas"/>
              </a:endParaRPr>
            </a:p>
          </p:txBody>
        </p:sp>
        <p:sp>
          <p:nvSpPr>
            <p:cNvPr id="283" name="Google Shape;283;p29"/>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84" name="Google Shape;284;p29"/>
            <p:cNvPicPr preferRelativeResize="0"/>
            <p:nvPr/>
          </p:nvPicPr>
          <p:blipFill rotWithShape="1">
            <a:blip r:embed="rId3">
              <a:alphaModFix/>
            </a:blip>
            <a:srcRect b="0" l="0" r="0" t="0"/>
            <a:stretch/>
          </p:blipFill>
          <p:spPr>
            <a:xfrm>
              <a:off x="1775525" y="1438690"/>
              <a:ext cx="2116441" cy="3137918"/>
            </a:xfrm>
            <a:prstGeom prst="rect">
              <a:avLst/>
            </a:prstGeom>
            <a:noFill/>
            <a:ln cap="flat" cmpd="sng" w="28575">
              <a:solidFill>
                <a:schemeClr val="dk1"/>
              </a:solidFill>
              <a:prstDash val="solid"/>
              <a:round/>
              <a:headEnd len="sm" w="sm" type="none"/>
              <a:tailEnd len="sm" w="sm" type="none"/>
            </a:ln>
          </p:spPr>
        </p:pic>
        <p:sp>
          <p:nvSpPr>
            <p:cNvPr id="285" name="Google Shape;285;p29"/>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100" u="none" cap="none" strike="noStrike">
                  <a:solidFill>
                    <a:schemeClr val="lt1"/>
                  </a:solidFill>
                  <a:latin typeface="Consolas"/>
                  <a:ea typeface="Consolas"/>
                  <a:cs typeface="Consolas"/>
                  <a:sym typeface="Consolas"/>
                </a:rPr>
                <a:t>STATUS: </a:t>
              </a:r>
              <a:r>
                <a:rPr b="0" i="0" lang="en" sz="1100" u="none" cap="none" strike="noStrike">
                  <a:solidFill>
                    <a:srgbClr val="00B050"/>
                  </a:solidFill>
                  <a:latin typeface="Consolas"/>
                  <a:ea typeface="Consolas"/>
                  <a:cs typeface="Consolas"/>
                  <a:sym typeface="Consolas"/>
                </a:rPr>
                <a:t>ACTIVE</a:t>
              </a:r>
              <a:endParaRPr b="0" i="0" sz="1100" u="none" cap="none" strike="noStrike">
                <a:solidFill>
                  <a:srgbClr val="00B050"/>
                </a:solidFill>
                <a:latin typeface="Consolas"/>
                <a:ea typeface="Consolas"/>
                <a:cs typeface="Consolas"/>
                <a:sym typeface="Consolas"/>
              </a:endParaRPr>
            </a:p>
          </p:txBody>
        </p:sp>
        <p:sp>
          <p:nvSpPr>
            <p:cNvPr id="286" name="Google Shape;286;p29"/>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SONGBIRD</a:t>
              </a:r>
              <a:endParaRPr b="1" i="0" sz="1400" u="none" cap="none" strike="noStrike">
                <a:solidFill>
                  <a:schemeClr val="dk1"/>
                </a:solidFill>
                <a:latin typeface="Consolas"/>
                <a:ea typeface="Consolas"/>
                <a:cs typeface="Consolas"/>
                <a:sym typeface="Consolas"/>
              </a:endParaRPr>
            </a:p>
          </p:txBody>
        </p:sp>
        <p:sp>
          <p:nvSpPr>
            <p:cNvPr id="287" name="Google Shape;287;p29"/>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TS // SI // NOFORN</a:t>
              </a:r>
              <a:endParaRPr b="1" i="0" sz="1400" u="none" cap="none" strike="noStrike">
                <a:solidFill>
                  <a:schemeClr val="dk1"/>
                </a:solidFill>
                <a:latin typeface="Consolas"/>
                <a:ea typeface="Consolas"/>
                <a:cs typeface="Consolas"/>
                <a:sym typeface="Consolas"/>
              </a:endParaRPr>
            </a:p>
          </p:txBody>
        </p:sp>
        <p:sp>
          <p:nvSpPr>
            <p:cNvPr id="288" name="Google Shape;288;p29"/>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PHASE-1</a:t>
              </a:r>
              <a:endParaRPr b="1" i="0" sz="1400" u="none" cap="none" strike="noStrike">
                <a:solidFill>
                  <a:schemeClr val="dk1"/>
                </a:solidFill>
                <a:latin typeface="Consolas"/>
                <a:ea typeface="Consolas"/>
                <a:cs typeface="Consolas"/>
                <a:sym typeface="Consolas"/>
              </a:endParaRPr>
            </a:p>
          </p:txBody>
        </p:sp>
        <p:sp>
          <p:nvSpPr>
            <p:cNvPr id="289" name="Google Shape;289;p29"/>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ID</a:t>
              </a:r>
              <a:endParaRPr b="1" i="0" sz="800" u="none" cap="none" strike="noStrike">
                <a:solidFill>
                  <a:schemeClr val="dk1"/>
                </a:solidFill>
                <a:latin typeface="Consolas"/>
                <a:ea typeface="Consolas"/>
                <a:cs typeface="Consolas"/>
                <a:sym typeface="Consolas"/>
              </a:endParaRPr>
            </a:p>
          </p:txBody>
        </p:sp>
        <p:sp>
          <p:nvSpPr>
            <p:cNvPr id="290" name="Google Shape;290;p29"/>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GATHERED BY</a:t>
              </a:r>
              <a:endParaRPr b="1" i="0" sz="800" u="none" cap="none" strike="noStrike">
                <a:solidFill>
                  <a:schemeClr val="dk1"/>
                </a:solidFill>
                <a:latin typeface="Consolas"/>
                <a:ea typeface="Consolas"/>
                <a:cs typeface="Consolas"/>
                <a:sym typeface="Consolas"/>
              </a:endParaRPr>
            </a:p>
          </p:txBody>
        </p:sp>
        <p:sp>
          <p:nvSpPr>
            <p:cNvPr id="291" name="Google Shape;291;p29"/>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LOCATION</a:t>
              </a:r>
              <a:endParaRPr b="1" i="0" sz="800" u="none" cap="none" strike="noStrike">
                <a:solidFill>
                  <a:schemeClr val="dk1"/>
                </a:solidFill>
                <a:latin typeface="Consolas"/>
                <a:ea typeface="Consolas"/>
                <a:cs typeface="Consolas"/>
                <a:sym typeface="Consolas"/>
              </a:endParaRPr>
            </a:p>
          </p:txBody>
        </p:sp>
        <p:sp>
          <p:nvSpPr>
            <p:cNvPr id="292" name="Google Shape;292;p29"/>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onsolas"/>
                  <a:ea typeface="Consolas"/>
                  <a:cs typeface="Consolas"/>
                  <a:sym typeface="Consolas"/>
                </a:rPr>
                <a:t>TARGET</a:t>
              </a:r>
              <a:endParaRPr b="1" i="0" sz="1400" u="none" cap="none" strike="noStrike">
                <a:solidFill>
                  <a:schemeClr val="dk1"/>
                </a:solidFill>
                <a:latin typeface="Consolas"/>
                <a:ea typeface="Consolas"/>
                <a:cs typeface="Consolas"/>
                <a:sym typeface="Consolas"/>
              </a:endParaRPr>
            </a:p>
          </p:txBody>
        </p:sp>
        <p:sp>
          <p:nvSpPr>
            <p:cNvPr id="293" name="Google Shape;293;p29"/>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IT-2KXX521-01</a:t>
              </a:r>
              <a:endParaRPr b="0" i="0" sz="800" u="none" cap="none" strike="noStrike">
                <a:solidFill>
                  <a:schemeClr val="dk1"/>
                </a:solidFill>
                <a:latin typeface="Consolas"/>
                <a:ea typeface="Consolas"/>
                <a:cs typeface="Consolas"/>
                <a:sym typeface="Consolas"/>
              </a:endParaRPr>
            </a:p>
          </p:txBody>
        </p:sp>
        <p:sp>
          <p:nvSpPr>
            <p:cNvPr id="294" name="Google Shape;294;p29"/>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MSA-13A#400</a:t>
              </a:r>
              <a:endParaRPr b="0" i="0" sz="800" u="none" cap="none" strike="noStrike">
                <a:solidFill>
                  <a:schemeClr val="dk1"/>
                </a:solidFill>
                <a:latin typeface="Consolas"/>
                <a:ea typeface="Consolas"/>
                <a:cs typeface="Consolas"/>
                <a:sym typeface="Consolas"/>
              </a:endParaRPr>
            </a:p>
          </p:txBody>
        </p:sp>
        <p:sp>
          <p:nvSpPr>
            <p:cNvPr id="295" name="Google Shape;295;p29"/>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STUBBHULT</a:t>
              </a:r>
              <a:endParaRPr b="0" i="0" sz="800" u="none" cap="none" strike="noStrike">
                <a:solidFill>
                  <a:schemeClr val="dk1"/>
                </a:solidFill>
                <a:latin typeface="Consolas"/>
                <a:ea typeface="Consolas"/>
                <a:cs typeface="Consolas"/>
                <a:sym typeface="Consolas"/>
              </a:endParaRPr>
            </a:p>
          </p:txBody>
        </p:sp>
        <p:sp>
          <p:nvSpPr>
            <p:cNvPr id="296" name="Google Shape;296;p29"/>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TIME</a:t>
              </a:r>
              <a:endParaRPr b="1" i="0" sz="800" u="none" cap="none" strike="noStrike">
                <a:solidFill>
                  <a:schemeClr val="dk1"/>
                </a:solidFill>
                <a:latin typeface="Consolas"/>
                <a:ea typeface="Consolas"/>
                <a:cs typeface="Consolas"/>
                <a:sym typeface="Consolas"/>
              </a:endParaRPr>
            </a:p>
          </p:txBody>
        </p:sp>
        <p:sp>
          <p:nvSpPr>
            <p:cNvPr id="297" name="Google Shape;297;p29"/>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11:32 Z</a:t>
              </a:r>
              <a:endParaRPr b="0" i="0" sz="800" u="none" cap="none" strike="noStrike">
                <a:solidFill>
                  <a:schemeClr val="dk1"/>
                </a:solidFill>
                <a:latin typeface="Consolas"/>
                <a:ea typeface="Consolas"/>
                <a:cs typeface="Consolas"/>
                <a:sym typeface="Consolas"/>
              </a:endParaRPr>
            </a:p>
          </p:txBody>
        </p:sp>
        <p:sp>
          <p:nvSpPr>
            <p:cNvPr id="298" name="Google Shape;298;p29"/>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DATE</a:t>
              </a:r>
              <a:endParaRPr b="1" i="0" sz="800" u="none" cap="none" strike="noStrike">
                <a:solidFill>
                  <a:schemeClr val="dk1"/>
                </a:solidFill>
                <a:latin typeface="Consolas"/>
                <a:ea typeface="Consolas"/>
                <a:cs typeface="Consolas"/>
                <a:sym typeface="Consolas"/>
              </a:endParaRPr>
            </a:p>
          </p:txBody>
        </p:sp>
        <p:sp>
          <p:nvSpPr>
            <p:cNvPr id="299" name="Google Shape;299;p29"/>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09/25/2025</a:t>
              </a:r>
              <a:endParaRPr b="0" i="0" sz="800" u="none" cap="none" strike="noStrike">
                <a:solidFill>
                  <a:schemeClr val="dk1"/>
                </a:solidFill>
                <a:latin typeface="Consolas"/>
                <a:ea typeface="Consolas"/>
                <a:cs typeface="Consolas"/>
                <a:sym typeface="Consolas"/>
              </a:endParaRPr>
            </a:p>
          </p:txBody>
        </p:sp>
        <p:sp>
          <p:nvSpPr>
            <p:cNvPr id="300" name="Google Shape;300;p29"/>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GRID</a:t>
              </a:r>
              <a:endParaRPr b="1" i="0" sz="800" u="none" cap="none" strike="noStrike">
                <a:solidFill>
                  <a:schemeClr val="dk1"/>
                </a:solidFill>
                <a:latin typeface="Consolas"/>
                <a:ea typeface="Consolas"/>
                <a:cs typeface="Consolas"/>
                <a:sym typeface="Consolas"/>
              </a:endParaRPr>
            </a:p>
          </p:txBody>
        </p:sp>
        <p:sp>
          <p:nvSpPr>
            <p:cNvPr id="301" name="Google Shape;301;p29"/>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060 254</a:t>
              </a:r>
              <a:endParaRPr b="0" i="0" sz="800" u="none" cap="none" strike="noStrike">
                <a:solidFill>
                  <a:schemeClr val="dk1"/>
                </a:solidFill>
                <a:latin typeface="Consolas"/>
                <a:ea typeface="Consolas"/>
                <a:cs typeface="Consolas"/>
                <a:sym typeface="Consolas"/>
              </a:endParaRPr>
            </a:p>
          </p:txBody>
        </p:sp>
        <p:sp>
          <p:nvSpPr>
            <p:cNvPr id="302" name="Google Shape;302;p29"/>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LAT</a:t>
              </a:r>
              <a:endParaRPr b="1" i="0" sz="800" u="none" cap="none" strike="noStrike">
                <a:solidFill>
                  <a:schemeClr val="dk1"/>
                </a:solidFill>
                <a:latin typeface="Consolas"/>
                <a:ea typeface="Consolas"/>
                <a:cs typeface="Consolas"/>
                <a:sym typeface="Consolas"/>
              </a:endParaRPr>
            </a:p>
          </p:txBody>
        </p:sp>
        <p:sp>
          <p:nvSpPr>
            <p:cNvPr id="303" name="Google Shape;303;p29"/>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56.965751</a:t>
              </a:r>
              <a:endParaRPr sz="1100"/>
            </a:p>
          </p:txBody>
        </p:sp>
        <p:sp>
          <p:nvSpPr>
            <p:cNvPr id="304" name="Google Shape;304;p29"/>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PRELIM</a:t>
              </a:r>
              <a:endParaRPr b="1" i="0" sz="800" u="none" cap="none" strike="noStrike">
                <a:solidFill>
                  <a:schemeClr val="dk1"/>
                </a:solidFill>
                <a:latin typeface="Consolas"/>
                <a:ea typeface="Consolas"/>
                <a:cs typeface="Consolas"/>
                <a:sym typeface="Consolas"/>
              </a:endParaRPr>
            </a:p>
          </p:txBody>
        </p:sp>
        <p:sp>
          <p:nvSpPr>
            <p:cNvPr id="305" name="Google Shape;305;p29"/>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ISC OPS VERIFIED</a:t>
              </a:r>
              <a:endParaRPr b="1" i="0" sz="800" u="none" cap="none" strike="noStrike">
                <a:solidFill>
                  <a:schemeClr val="dk1"/>
                </a:solidFill>
                <a:latin typeface="Consolas"/>
                <a:ea typeface="Consolas"/>
                <a:cs typeface="Consolas"/>
                <a:sym typeface="Consolas"/>
              </a:endParaRPr>
            </a:p>
          </p:txBody>
        </p:sp>
        <p:sp>
          <p:nvSpPr>
            <p:cNvPr id="306" name="Google Shape;306;p29"/>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RLY // 77</a:t>
              </a:r>
              <a:r>
                <a:rPr b="1" baseline="30000" i="0" lang="en" sz="800" u="none" cap="none" strike="noStrike">
                  <a:solidFill>
                    <a:schemeClr val="dk1"/>
                  </a:solidFill>
                  <a:latin typeface="Consolas"/>
                  <a:ea typeface="Consolas"/>
                  <a:cs typeface="Consolas"/>
                  <a:sym typeface="Consolas"/>
                </a:rPr>
                <a:t>th</a:t>
              </a:r>
              <a:r>
                <a:rPr b="1" i="0" lang="en" sz="800" u="none" cap="none" strike="noStrike">
                  <a:solidFill>
                    <a:schemeClr val="dk1"/>
                  </a:solidFill>
                  <a:latin typeface="Consolas"/>
                  <a:ea typeface="Consolas"/>
                  <a:cs typeface="Consolas"/>
                  <a:sym typeface="Consolas"/>
                </a:rPr>
                <a:t> JSOC</a:t>
              </a:r>
              <a:endParaRPr b="1" i="0" sz="800" u="none" cap="none" strike="noStrike">
                <a:solidFill>
                  <a:schemeClr val="dk1"/>
                </a:solidFill>
                <a:latin typeface="Consolas"/>
                <a:ea typeface="Consolas"/>
                <a:cs typeface="Consolas"/>
                <a:sym typeface="Consolas"/>
              </a:endParaRPr>
            </a:p>
          </p:txBody>
        </p:sp>
        <p:sp>
          <p:nvSpPr>
            <p:cNvPr id="307" name="Google Shape;307;p29"/>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Consolas"/>
                  <a:ea typeface="Consolas"/>
                  <a:cs typeface="Consolas"/>
                  <a:sym typeface="Consolas"/>
                </a:rPr>
                <a:t>LONG</a:t>
              </a:r>
              <a:endParaRPr b="1" i="0" sz="800" u="none" cap="none" strike="noStrike">
                <a:solidFill>
                  <a:schemeClr val="dk1"/>
                </a:solidFill>
                <a:latin typeface="Consolas"/>
                <a:ea typeface="Consolas"/>
                <a:cs typeface="Consolas"/>
                <a:sym typeface="Consolas"/>
              </a:endParaRPr>
            </a:p>
          </p:txBody>
        </p:sp>
        <p:sp>
          <p:nvSpPr>
            <p:cNvPr id="308" name="Google Shape;308;p29"/>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onsolas"/>
                  <a:ea typeface="Consolas"/>
                  <a:cs typeface="Consolas"/>
                  <a:sym typeface="Consolas"/>
                </a:rPr>
                <a:t>13.3751175</a:t>
              </a:r>
              <a:endParaRPr b="0" i="0" sz="800" u="none" cap="none" strike="noStrike">
                <a:solidFill>
                  <a:schemeClr val="dk1"/>
                </a:solidFill>
                <a:latin typeface="Consolas"/>
                <a:ea typeface="Consolas"/>
                <a:cs typeface="Consolas"/>
                <a:sym typeface="Consolas"/>
              </a:endParaRPr>
            </a:p>
          </p:txBody>
        </p:sp>
        <p:sp>
          <p:nvSpPr>
            <p:cNvPr id="309" name="Google Shape;309;p29"/>
            <p:cNvSpPr/>
            <p:nvPr/>
          </p:nvSpPr>
          <p:spPr>
            <a:xfrm>
              <a:off x="1775525" y="4724419"/>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i="0" lang="en" sz="800" u="none" cap="none" strike="noStrike">
                  <a:solidFill>
                    <a:schemeClr val="dk1"/>
                  </a:solidFill>
                  <a:latin typeface="Consolas"/>
                  <a:ea typeface="Consolas"/>
                  <a:cs typeface="Consolas"/>
                  <a:sym typeface="Consolas"/>
                </a:rPr>
                <a:t>PID: </a:t>
              </a:r>
              <a:r>
                <a:rPr b="1" lang="en" sz="800">
                  <a:solidFill>
                    <a:schemeClr val="dk1"/>
                  </a:solidFill>
                  <a:latin typeface="Consolas"/>
                  <a:ea typeface="Consolas"/>
                  <a:cs typeface="Consolas"/>
                  <a:sym typeface="Consolas"/>
                </a:rPr>
                <a:t>THE LIGHT IS BLUE</a:t>
              </a:r>
              <a:endParaRPr b="1" sz="800">
                <a:solidFill>
                  <a:schemeClr val="dk1"/>
                </a:solidFill>
                <a:latin typeface="Consolas"/>
                <a:ea typeface="Consolas"/>
                <a:cs typeface="Consolas"/>
                <a:sym typeface="Consolas"/>
              </a:endParaRPr>
            </a:p>
          </p:txBody>
        </p:sp>
        <p:sp>
          <p:nvSpPr>
            <p:cNvPr id="310" name="Google Shape;310;p29"/>
            <p:cNvSpPr/>
            <p:nvPr/>
          </p:nvSpPr>
          <p:spPr>
            <a:xfrm>
              <a:off x="1775523" y="5012451"/>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SOURCE: </a:t>
              </a:r>
              <a:endParaRPr b="1" sz="800">
                <a:solidFill>
                  <a:schemeClr val="dk1"/>
                </a:solidFill>
                <a:latin typeface="Consolas"/>
                <a:ea typeface="Consolas"/>
                <a:cs typeface="Consolas"/>
                <a:sym typeface="Consolas"/>
              </a:endParaRPr>
            </a:p>
          </p:txBody>
        </p:sp>
        <p:sp>
          <p:nvSpPr>
            <p:cNvPr id="311" name="Google Shape;311;p29"/>
            <p:cNvSpPr/>
            <p:nvPr/>
          </p:nvSpPr>
          <p:spPr>
            <a:xfrm>
              <a:off x="1775525" y="5299050"/>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LOCATION: </a:t>
              </a:r>
              <a:endParaRPr b="1" sz="800">
                <a:solidFill>
                  <a:schemeClr val="dk1"/>
                </a:solidFill>
                <a:latin typeface="Consolas"/>
                <a:ea typeface="Consolas"/>
                <a:cs typeface="Consolas"/>
                <a:sym typeface="Consolas"/>
              </a:endParaRPr>
            </a:p>
          </p:txBody>
        </p:sp>
        <p:sp>
          <p:nvSpPr>
            <p:cNvPr id="312" name="Google Shape;312;p29"/>
            <p:cNvSpPr/>
            <p:nvPr/>
          </p:nvSpPr>
          <p:spPr>
            <a:xfrm>
              <a:off x="1775523" y="5587082"/>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EVIDENCE(S): </a:t>
              </a:r>
              <a:endParaRPr b="1" sz="800">
                <a:solidFill>
                  <a:schemeClr val="dk1"/>
                </a:solidFill>
                <a:latin typeface="Consolas"/>
                <a:ea typeface="Consolas"/>
                <a:cs typeface="Consolas"/>
                <a:sym typeface="Consolas"/>
              </a:endParaRPr>
            </a:p>
          </p:txBody>
        </p:sp>
        <p:sp>
          <p:nvSpPr>
            <p:cNvPr id="313" name="Google Shape;313;p29"/>
            <p:cNvSpPr/>
            <p:nvPr/>
          </p:nvSpPr>
          <p:spPr>
            <a:xfrm>
              <a:off x="1775525" y="5873681"/>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TRIGGER: </a:t>
              </a:r>
              <a:endParaRPr b="1" sz="800">
                <a:solidFill>
                  <a:schemeClr val="dk1"/>
                </a:solidFill>
                <a:latin typeface="Consolas"/>
                <a:ea typeface="Consolas"/>
                <a:cs typeface="Consolas"/>
                <a:sym typeface="Consolas"/>
              </a:endParaRPr>
            </a:p>
          </p:txBody>
        </p:sp>
        <p:pic>
          <p:nvPicPr>
            <p:cNvPr id="314" name="Google Shape;314;p29"/>
            <p:cNvPicPr preferRelativeResize="0"/>
            <p:nvPr/>
          </p:nvPicPr>
          <p:blipFill rotWithShape="1">
            <a:blip r:embed="rId4">
              <a:alphaModFix/>
            </a:blip>
            <a:srcRect b="0" l="0" r="0" t="0"/>
            <a:stretch/>
          </p:blipFill>
          <p:spPr>
            <a:xfrm>
              <a:off x="3987746" y="1438690"/>
              <a:ext cx="3279392" cy="3136690"/>
            </a:xfrm>
            <a:prstGeom prst="rect">
              <a:avLst/>
            </a:prstGeom>
            <a:noFill/>
            <a:ln cap="flat" cmpd="sng" w="28575">
              <a:solidFill>
                <a:schemeClr val="dk1"/>
              </a:solidFill>
              <a:prstDash val="solid"/>
              <a:round/>
              <a:headEnd len="sm" w="sm" type="none"/>
              <a:tailEnd len="sm" w="sm" type="none"/>
            </a:ln>
          </p:spPr>
        </p:pic>
        <p:pic>
          <p:nvPicPr>
            <p:cNvPr descr="North ｜ N ｜ Map mark --Icon ｜ Illustration ｜ Free material ｜ Transparent  background" id="315" name="Google Shape;315;p29"/>
            <p:cNvPicPr preferRelativeResize="0"/>
            <p:nvPr/>
          </p:nvPicPr>
          <p:blipFill rotWithShape="1">
            <a:blip r:embed="rId5">
              <a:alphaModFix/>
            </a:blip>
            <a:srcRect b="0" l="0" r="0" t="0"/>
            <a:stretch/>
          </p:blipFill>
          <p:spPr>
            <a:xfrm>
              <a:off x="6908132" y="1469398"/>
              <a:ext cx="318096" cy="340260"/>
            </a:xfrm>
            <a:prstGeom prst="rect">
              <a:avLst/>
            </a:prstGeom>
            <a:noFill/>
            <a:ln>
              <a:noFill/>
            </a:ln>
          </p:spPr>
        </p:pic>
        <p:sp>
          <p:nvSpPr>
            <p:cNvPr id="316" name="Google Shape;316;p29"/>
            <p:cNvSpPr/>
            <p:nvPr/>
          </p:nvSpPr>
          <p:spPr>
            <a:xfrm>
              <a:off x="3979560" y="6309320"/>
              <a:ext cx="32875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RENDEZVOUS</a:t>
              </a:r>
              <a:endParaRPr b="1" sz="1400">
                <a:solidFill>
                  <a:schemeClr val="dk1"/>
                </a:solidFill>
                <a:latin typeface="Consolas"/>
                <a:ea typeface="Consolas"/>
                <a:cs typeface="Consolas"/>
                <a:sym typeface="Consolas"/>
              </a:endParaRPr>
            </a:p>
          </p:txBody>
        </p:sp>
        <p:sp>
          <p:nvSpPr>
            <p:cNvPr id="317" name="Google Shape;317;p29"/>
            <p:cNvSpPr/>
            <p:nvPr/>
          </p:nvSpPr>
          <p:spPr>
            <a:xfrm>
              <a:off x="3979562" y="4725144"/>
              <a:ext cx="3287579" cy="114853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800">
                <a:solidFill>
                  <a:schemeClr val="dk1"/>
                </a:solidFill>
                <a:latin typeface="Consolas"/>
                <a:ea typeface="Consolas"/>
                <a:cs typeface="Consolas"/>
                <a:sym typeface="Consolas"/>
              </a:endParaRPr>
            </a:p>
          </p:txBody>
        </p:sp>
        <p:sp>
          <p:nvSpPr>
            <p:cNvPr id="318" name="Google Shape;318;p29"/>
            <p:cNvSpPr/>
            <p:nvPr/>
          </p:nvSpPr>
          <p:spPr>
            <a:xfrm>
              <a:off x="3980658" y="4725144"/>
              <a:ext cx="3286478"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TARGET SUMMARY</a:t>
              </a:r>
              <a:endParaRPr b="1" sz="800">
                <a:solidFill>
                  <a:schemeClr val="dk1"/>
                </a:solidFill>
                <a:latin typeface="Consolas"/>
                <a:ea typeface="Consolas"/>
                <a:cs typeface="Consolas"/>
                <a:sym typeface="Consolas"/>
              </a:endParaRPr>
            </a:p>
          </p:txBody>
        </p:sp>
        <p:sp>
          <p:nvSpPr>
            <p:cNvPr id="319" name="Google Shape;319;p29"/>
            <p:cNvSpPr txBox="1"/>
            <p:nvPr/>
          </p:nvSpPr>
          <p:spPr>
            <a:xfrm>
              <a:off x="3986391" y="5013179"/>
              <a:ext cx="3279392" cy="7694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onsolas"/>
                  <a:ea typeface="Consolas"/>
                  <a:cs typeface="Consolas"/>
                  <a:sym typeface="Consolas"/>
                </a:rPr>
                <a:t>A rebel thief turned CIA Informant. Smuggles intel from low level remote bases. Proficient in using a disguise and blending in easily.</a:t>
              </a:r>
              <a:endParaRPr sz="1100"/>
            </a:p>
          </p:txBody>
        </p:sp>
        <p:sp>
          <p:nvSpPr>
            <p:cNvPr id="320" name="Google Shape;320;p29"/>
            <p:cNvSpPr/>
            <p:nvPr/>
          </p:nvSpPr>
          <p:spPr>
            <a:xfrm>
              <a:off x="7360225" y="1440333"/>
              <a:ext cx="3128400" cy="47643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Consolas"/>
                <a:ea typeface="Consolas"/>
                <a:cs typeface="Consolas"/>
                <a:sym typeface="Consolas"/>
              </a:endParaRPr>
            </a:p>
          </p:txBody>
        </p:sp>
        <p:sp>
          <p:nvSpPr>
            <p:cNvPr id="321" name="Google Shape;321;p29"/>
            <p:cNvSpPr/>
            <p:nvPr/>
          </p:nvSpPr>
          <p:spPr>
            <a:xfrm>
              <a:off x="7360219" y="1438690"/>
              <a:ext cx="312827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TARGET INFORMATION</a:t>
              </a:r>
              <a:endParaRPr b="1" sz="800">
                <a:solidFill>
                  <a:schemeClr val="dk1"/>
                </a:solidFill>
                <a:latin typeface="Consolas"/>
                <a:ea typeface="Consolas"/>
                <a:cs typeface="Consolas"/>
                <a:sym typeface="Consolas"/>
              </a:endParaRPr>
            </a:p>
          </p:txBody>
        </p:sp>
        <p:sp>
          <p:nvSpPr>
            <p:cNvPr id="322" name="Google Shape;322;p29"/>
            <p:cNvSpPr/>
            <p:nvPr/>
          </p:nvSpPr>
          <p:spPr>
            <a:xfrm>
              <a:off x="7360220" y="4365104"/>
              <a:ext cx="312827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PHYSICAL DESCRIPTION</a:t>
              </a:r>
              <a:endParaRPr b="1" sz="800">
                <a:solidFill>
                  <a:schemeClr val="dk1"/>
                </a:solidFill>
                <a:latin typeface="Consolas"/>
                <a:ea typeface="Consolas"/>
                <a:cs typeface="Consolas"/>
                <a:sym typeface="Consolas"/>
              </a:endParaRPr>
            </a:p>
          </p:txBody>
        </p:sp>
        <p:sp>
          <p:nvSpPr>
            <p:cNvPr id="323" name="Google Shape;323;p29"/>
            <p:cNvSpPr/>
            <p:nvPr/>
          </p:nvSpPr>
          <p:spPr>
            <a:xfrm>
              <a:off x="5266053" y="6021288"/>
              <a:ext cx="7200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TASK</a:t>
              </a:r>
              <a:endParaRPr b="1" sz="1400">
                <a:solidFill>
                  <a:schemeClr val="dk1"/>
                </a:solidFill>
                <a:latin typeface="Consolas"/>
                <a:ea typeface="Consolas"/>
                <a:cs typeface="Consolas"/>
                <a:sym typeface="Consolas"/>
              </a:endParaRPr>
            </a:p>
          </p:txBody>
        </p:sp>
        <p:sp>
          <p:nvSpPr>
            <p:cNvPr id="324" name="Google Shape;324;p29"/>
            <p:cNvSpPr txBox="1"/>
            <p:nvPr/>
          </p:nvSpPr>
          <p:spPr>
            <a:xfrm>
              <a:off x="7360215" y="1759456"/>
              <a:ext cx="3128270" cy="2677656"/>
            </a:xfrm>
            <a:prstGeom prst="rect">
              <a:avLst/>
            </a:prstGeom>
            <a:noFill/>
            <a:ln>
              <a:noFill/>
            </a:ln>
          </p:spPr>
          <p:txBody>
            <a:bodyPr anchorCtr="0" anchor="t" bIns="34275" lIns="68575" spcFirstLastPara="1" rIns="68575" wrap="square" tIns="34275">
              <a:spAutoFit/>
            </a:bodyPr>
            <a:lstStyle/>
            <a:p>
              <a:pPr indent="-127000" lvl="0" marL="127000" marR="0" rtl="0" algn="l">
                <a:spcBef>
                  <a:spcPts val="0"/>
                </a:spcBef>
                <a:spcAft>
                  <a:spcPts val="0"/>
                </a:spcAft>
                <a:buClr>
                  <a:schemeClr val="dk1"/>
                </a:buClr>
                <a:buSzPts val="800"/>
                <a:buFont typeface="Arial"/>
                <a:buChar char="•"/>
              </a:pPr>
              <a:r>
                <a:rPr lang="en" sz="800">
                  <a:solidFill>
                    <a:schemeClr val="dk1"/>
                  </a:solidFill>
                  <a:latin typeface="Consolas"/>
                  <a:ea typeface="Consolas"/>
                  <a:cs typeface="Consolas"/>
                  <a:sym typeface="Consolas"/>
                </a:rPr>
                <a:t>Recruited by AJ200282 in 2020 after getting caught trying to smuggle copper wires as industrial waste.</a:t>
              </a:r>
              <a:endParaRPr sz="1100"/>
            </a:p>
            <a:p>
              <a:pPr indent="-76200" lvl="0" marL="127000" marR="0" rtl="0" algn="l">
                <a:spcBef>
                  <a:spcPts val="0"/>
                </a:spcBef>
                <a:spcAft>
                  <a:spcPts val="0"/>
                </a:spcAft>
                <a:buClr>
                  <a:schemeClr val="dk1"/>
                </a:buClr>
                <a:buSzPts val="800"/>
                <a:buFont typeface="Arial"/>
                <a:buNone/>
              </a:pPr>
              <a:r>
                <a:t/>
              </a:r>
              <a:endParaRPr sz="800">
                <a:solidFill>
                  <a:schemeClr val="dk1"/>
                </a:solidFill>
                <a:latin typeface="Consolas"/>
                <a:ea typeface="Consolas"/>
                <a:cs typeface="Consolas"/>
                <a:sym typeface="Consolas"/>
              </a:endParaRPr>
            </a:p>
            <a:p>
              <a:pPr indent="-127000" lvl="0" marL="127000" marR="0" rtl="0" algn="l">
                <a:spcBef>
                  <a:spcPts val="0"/>
                </a:spcBef>
                <a:spcAft>
                  <a:spcPts val="0"/>
                </a:spcAft>
                <a:buClr>
                  <a:schemeClr val="dk1"/>
                </a:buClr>
                <a:buSzPts val="800"/>
                <a:buFont typeface="Arial"/>
                <a:buChar char="•"/>
              </a:pPr>
              <a:r>
                <a:rPr lang="en" sz="800">
                  <a:solidFill>
                    <a:schemeClr val="dk1"/>
                  </a:solidFill>
                  <a:latin typeface="Consolas"/>
                  <a:ea typeface="Consolas"/>
                  <a:cs typeface="Consolas"/>
                  <a:sym typeface="Consolas"/>
                </a:rPr>
                <a:t>Has access to most non-sensitive remote bases for delivering food and other supplies as a contractor / driver.</a:t>
              </a:r>
              <a:endParaRPr sz="1100"/>
            </a:p>
            <a:p>
              <a:pPr indent="-76200" lvl="0" marL="127000" marR="0" rtl="0" algn="l">
                <a:spcBef>
                  <a:spcPts val="0"/>
                </a:spcBef>
                <a:spcAft>
                  <a:spcPts val="0"/>
                </a:spcAft>
                <a:buClr>
                  <a:schemeClr val="dk1"/>
                </a:buClr>
                <a:buSzPts val="800"/>
                <a:buFont typeface="Arial"/>
                <a:buNone/>
              </a:pPr>
              <a:r>
                <a:t/>
              </a:r>
              <a:endParaRPr sz="800">
                <a:solidFill>
                  <a:schemeClr val="dk1"/>
                </a:solidFill>
                <a:latin typeface="Consolas"/>
                <a:ea typeface="Consolas"/>
                <a:cs typeface="Consolas"/>
                <a:sym typeface="Consolas"/>
              </a:endParaRPr>
            </a:p>
            <a:p>
              <a:pPr indent="-127000" lvl="0" marL="127000" marR="0" rtl="0" algn="l">
                <a:spcBef>
                  <a:spcPts val="0"/>
                </a:spcBef>
                <a:spcAft>
                  <a:spcPts val="0"/>
                </a:spcAft>
                <a:buClr>
                  <a:schemeClr val="dk1"/>
                </a:buClr>
                <a:buSzPts val="800"/>
                <a:buFont typeface="Arial"/>
                <a:buChar char="•"/>
              </a:pPr>
              <a:r>
                <a:rPr lang="en" sz="800">
                  <a:solidFill>
                    <a:schemeClr val="dk1"/>
                  </a:solidFill>
                  <a:latin typeface="Consolas"/>
                  <a:ea typeface="Consolas"/>
                  <a:cs typeface="Consolas"/>
                  <a:sym typeface="Consolas"/>
                </a:rPr>
                <a:t>Provides information in exchange for arming the local rebellion with guns and ammo.</a:t>
              </a:r>
              <a:endParaRPr sz="1100"/>
            </a:p>
            <a:p>
              <a:pPr indent="-76200" lvl="0" marL="127000" marR="0" rtl="0" algn="l">
                <a:spcBef>
                  <a:spcPts val="0"/>
                </a:spcBef>
                <a:spcAft>
                  <a:spcPts val="0"/>
                </a:spcAft>
                <a:buClr>
                  <a:schemeClr val="dk1"/>
                </a:buClr>
                <a:buSzPts val="800"/>
                <a:buFont typeface="Arial"/>
                <a:buNone/>
              </a:pPr>
              <a:r>
                <a:t/>
              </a:r>
              <a:endParaRPr sz="800">
                <a:solidFill>
                  <a:schemeClr val="dk1"/>
                </a:solidFill>
                <a:latin typeface="Consolas"/>
                <a:ea typeface="Consolas"/>
                <a:cs typeface="Consolas"/>
                <a:sym typeface="Consolas"/>
              </a:endParaRPr>
            </a:p>
            <a:p>
              <a:pPr indent="-127000" lvl="0" marL="127000" marR="0" rtl="0" algn="l">
                <a:spcBef>
                  <a:spcPts val="0"/>
                </a:spcBef>
                <a:spcAft>
                  <a:spcPts val="0"/>
                </a:spcAft>
                <a:buClr>
                  <a:schemeClr val="dk1"/>
                </a:buClr>
                <a:buSzPts val="800"/>
                <a:buFont typeface="Arial"/>
                <a:buChar char="•"/>
              </a:pPr>
              <a:r>
                <a:rPr lang="en" sz="800">
                  <a:solidFill>
                    <a:schemeClr val="dk1"/>
                  </a:solidFill>
                  <a:latin typeface="Consolas"/>
                  <a:ea typeface="Consolas"/>
                  <a:cs typeface="Consolas"/>
                  <a:sym typeface="Consolas"/>
                </a:rPr>
                <a:t>Low pain tolerance limit. Likely to crack under interrogation.</a:t>
              </a:r>
              <a:endParaRPr sz="1100"/>
            </a:p>
            <a:p>
              <a:pPr indent="-76200" lvl="0" marL="127000" marR="0" rtl="0" algn="l">
                <a:spcBef>
                  <a:spcPts val="0"/>
                </a:spcBef>
                <a:spcAft>
                  <a:spcPts val="0"/>
                </a:spcAft>
                <a:buClr>
                  <a:schemeClr val="dk1"/>
                </a:buClr>
                <a:buSzPts val="800"/>
                <a:buFont typeface="Arial"/>
                <a:buNone/>
              </a:pPr>
              <a:r>
                <a:t/>
              </a:r>
              <a:endParaRPr sz="800">
                <a:solidFill>
                  <a:schemeClr val="dk1"/>
                </a:solidFill>
                <a:latin typeface="Consolas"/>
                <a:ea typeface="Consolas"/>
                <a:cs typeface="Consolas"/>
                <a:sym typeface="Consolas"/>
              </a:endParaRPr>
            </a:p>
            <a:p>
              <a:pPr indent="-127000" lvl="0" marL="127000" marR="0" rtl="0" algn="l">
                <a:spcBef>
                  <a:spcPts val="0"/>
                </a:spcBef>
                <a:spcAft>
                  <a:spcPts val="0"/>
                </a:spcAft>
                <a:buClr>
                  <a:schemeClr val="dk1"/>
                </a:buClr>
                <a:buSzPts val="800"/>
                <a:buFont typeface="Arial"/>
                <a:buChar char="•"/>
              </a:pPr>
              <a:r>
                <a:rPr lang="en" sz="800">
                  <a:solidFill>
                    <a:schemeClr val="dk1"/>
                  </a:solidFill>
                  <a:latin typeface="Consolas"/>
                  <a:ea typeface="Consolas"/>
                  <a:cs typeface="Consolas"/>
                  <a:sym typeface="Consolas"/>
                </a:rPr>
                <a:t>Last contact made 6 hours ago with tasking to meet US Forces at the RV Point Sierra</a:t>
              </a:r>
              <a:endParaRPr sz="1100"/>
            </a:p>
            <a:p>
              <a:pPr indent="-76200" lvl="0" marL="127000" marR="0" rtl="0" algn="l">
                <a:spcBef>
                  <a:spcPts val="0"/>
                </a:spcBef>
                <a:spcAft>
                  <a:spcPts val="0"/>
                </a:spcAft>
                <a:buClr>
                  <a:schemeClr val="dk1"/>
                </a:buClr>
                <a:buSzPts val="800"/>
                <a:buFont typeface="Arial"/>
                <a:buNone/>
              </a:pPr>
              <a:r>
                <a:t/>
              </a:r>
              <a:endParaRPr sz="800">
                <a:solidFill>
                  <a:schemeClr val="dk1"/>
                </a:solidFill>
                <a:latin typeface="Consolas"/>
                <a:ea typeface="Consolas"/>
                <a:cs typeface="Consolas"/>
                <a:sym typeface="Consolas"/>
              </a:endParaRPr>
            </a:p>
          </p:txBody>
        </p:sp>
        <p:sp>
          <p:nvSpPr>
            <p:cNvPr id="325" name="Google Shape;325;p29"/>
            <p:cNvSpPr/>
            <p:nvPr/>
          </p:nvSpPr>
          <p:spPr>
            <a:xfrm>
              <a:off x="1775520" y="6309320"/>
              <a:ext cx="1296144" cy="288032"/>
            </a:xfrm>
            <a:prstGeom prst="rect">
              <a:avLst/>
            </a:prstGeom>
            <a:solidFill>
              <a:srgbClr val="00B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FRIENDLY</a:t>
              </a:r>
              <a:endParaRPr b="1" sz="1400">
                <a:solidFill>
                  <a:schemeClr val="dk1"/>
                </a:solidFill>
                <a:latin typeface="Consolas"/>
                <a:ea typeface="Consolas"/>
                <a:cs typeface="Consolas"/>
                <a:sym typeface="Consolas"/>
              </a:endParaRPr>
            </a:p>
          </p:txBody>
        </p:sp>
        <p:sp>
          <p:nvSpPr>
            <p:cNvPr id="326" name="Google Shape;326;p29"/>
            <p:cNvSpPr txBox="1"/>
            <p:nvPr/>
          </p:nvSpPr>
          <p:spPr>
            <a:xfrm>
              <a:off x="7354734" y="4687976"/>
              <a:ext cx="3056400" cy="1528800"/>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Age</a:t>
              </a:r>
              <a:r>
                <a:rPr lang="en" sz="700">
                  <a:solidFill>
                    <a:schemeClr val="dk1"/>
                  </a:solidFill>
                  <a:latin typeface="Consolas"/>
                  <a:ea typeface="Consolas"/>
                  <a:cs typeface="Consolas"/>
                  <a:sym typeface="Consolas"/>
                </a:rPr>
                <a:t>: Late 30s</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Height</a:t>
              </a:r>
              <a:r>
                <a:rPr lang="en" sz="700">
                  <a:solidFill>
                    <a:schemeClr val="dk1"/>
                  </a:solidFill>
                  <a:latin typeface="Consolas"/>
                  <a:ea typeface="Consolas"/>
                  <a:cs typeface="Consolas"/>
                  <a:sym typeface="Consolas"/>
                </a:rPr>
                <a:t>: 186 cm (6’0”)</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Hair</a:t>
              </a:r>
              <a:r>
                <a:rPr lang="en" sz="700">
                  <a:solidFill>
                    <a:schemeClr val="dk1"/>
                  </a:solidFill>
                  <a:latin typeface="Consolas"/>
                  <a:ea typeface="Consolas"/>
                  <a:cs typeface="Consolas"/>
                  <a:sym typeface="Consolas"/>
                </a:rPr>
                <a:t>: Steel-grey, cropped short in a severe, functional military style. </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Eyes</a:t>
              </a:r>
              <a:r>
                <a:rPr lang="en" sz="700">
                  <a:solidFill>
                    <a:schemeClr val="dk1"/>
                  </a:solidFill>
                  <a:latin typeface="Consolas"/>
                  <a:ea typeface="Consolas"/>
                  <a:cs typeface="Consolas"/>
                  <a:sym typeface="Consolas"/>
                </a:rPr>
                <a:t>: Pale blue.</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Typical Attire</a:t>
              </a:r>
              <a:r>
                <a:rPr lang="en" sz="700">
                  <a:solidFill>
                    <a:schemeClr val="dk1"/>
                  </a:solidFill>
                  <a:latin typeface="Consolas"/>
                  <a:ea typeface="Consolas"/>
                  <a:cs typeface="Consolas"/>
                  <a:sym typeface="Consolas"/>
                </a:rPr>
                <a:t>: T Shirt and Trousers.</a:t>
              </a:r>
              <a:endParaRPr sz="11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30"/>
          <p:cNvGrpSpPr/>
          <p:nvPr/>
        </p:nvGrpSpPr>
        <p:grpSpPr>
          <a:xfrm>
            <a:off x="0" y="0"/>
            <a:ext cx="9143999" cy="5143500"/>
            <a:chOff x="1524000" y="0"/>
            <a:chExt cx="9143999" cy="6858000"/>
          </a:xfrm>
        </p:grpSpPr>
        <p:sp>
          <p:nvSpPr>
            <p:cNvPr id="332" name="Google Shape;332;p30"/>
            <p:cNvSpPr/>
            <p:nvPr/>
          </p:nvSpPr>
          <p:spPr>
            <a:xfrm>
              <a:off x="1524000" y="0"/>
              <a:ext cx="9143999"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33" name="Google Shape;333;p30"/>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34" name="Google Shape;334;p30"/>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RV</a:t>
              </a:r>
              <a:r>
                <a:rPr lang="en" sz="1400">
                  <a:solidFill>
                    <a:schemeClr val="dk1"/>
                  </a:solidFill>
                  <a:latin typeface="Consolas"/>
                  <a:ea typeface="Consolas"/>
                  <a:cs typeface="Consolas"/>
                  <a:sym typeface="Consolas"/>
                </a:rPr>
                <a:t> </a:t>
              </a:r>
              <a:r>
                <a:rPr b="1" lang="en" sz="1400">
                  <a:solidFill>
                    <a:schemeClr val="dk1"/>
                  </a:solidFill>
                  <a:latin typeface="Consolas"/>
                  <a:ea typeface="Consolas"/>
                  <a:cs typeface="Consolas"/>
                  <a:sym typeface="Consolas"/>
                </a:rPr>
                <a:t>SIERRA</a:t>
              </a:r>
              <a:endParaRPr b="1" sz="1400">
                <a:solidFill>
                  <a:schemeClr val="dk1"/>
                </a:solidFill>
                <a:latin typeface="Consolas"/>
                <a:ea typeface="Consolas"/>
                <a:cs typeface="Consolas"/>
                <a:sym typeface="Consolas"/>
              </a:endParaRPr>
            </a:p>
          </p:txBody>
        </p:sp>
        <p:sp>
          <p:nvSpPr>
            <p:cNvPr id="335" name="Google Shape;335;p30"/>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36" name="Google Shape;336;p30"/>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337" name="Google Shape;337;p30"/>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338" name="Google Shape;338;p30"/>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39" name="Google Shape;339;p30"/>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SATELLITE VIEW OF RV SIERRA AND NEARBY POIs </a:t>
              </a:r>
              <a:endParaRPr sz="1100">
                <a:solidFill>
                  <a:schemeClr val="lt1"/>
                </a:solidFill>
                <a:latin typeface="Consolas"/>
                <a:ea typeface="Consolas"/>
                <a:cs typeface="Consolas"/>
                <a:sym typeface="Consolas"/>
              </a:endParaRPr>
            </a:p>
          </p:txBody>
        </p:sp>
        <p:sp>
          <p:nvSpPr>
            <p:cNvPr id="340" name="Google Shape;340;p30"/>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341" name="Google Shape;341;p30"/>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342" name="Google Shape;342;p30"/>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343" name="Google Shape;343;p30"/>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INTEL</a:t>
              </a:r>
              <a:endParaRPr b="1" sz="1400">
                <a:solidFill>
                  <a:schemeClr val="dk1"/>
                </a:solidFill>
                <a:latin typeface="Consolas"/>
                <a:ea typeface="Consolas"/>
                <a:cs typeface="Consolas"/>
                <a:sym typeface="Consolas"/>
              </a:endParaRPr>
            </a:p>
          </p:txBody>
        </p:sp>
        <p:sp>
          <p:nvSpPr>
            <p:cNvPr id="344" name="Google Shape;344;p30"/>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IM-2K2521-02</a:t>
              </a:r>
              <a:endParaRPr sz="800">
                <a:solidFill>
                  <a:schemeClr val="dk1"/>
                </a:solidFill>
                <a:latin typeface="Consolas"/>
                <a:ea typeface="Consolas"/>
                <a:cs typeface="Consolas"/>
                <a:sym typeface="Consolas"/>
              </a:endParaRPr>
            </a:p>
          </p:txBody>
        </p:sp>
        <p:sp>
          <p:nvSpPr>
            <p:cNvPr id="345" name="Google Shape;345;p30"/>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MSA-12D#135</a:t>
              </a:r>
              <a:endParaRPr sz="800">
                <a:solidFill>
                  <a:schemeClr val="dk1"/>
                </a:solidFill>
                <a:latin typeface="Consolas"/>
                <a:ea typeface="Consolas"/>
                <a:cs typeface="Consolas"/>
                <a:sym typeface="Consolas"/>
              </a:endParaRPr>
            </a:p>
          </p:txBody>
        </p:sp>
        <p:sp>
          <p:nvSpPr>
            <p:cNvPr id="346" name="Google Shape;346;p30"/>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347" name="Google Shape;347;p30"/>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348" name="Google Shape;348;p30"/>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21:27 Z</a:t>
              </a:r>
              <a:endParaRPr sz="800">
                <a:solidFill>
                  <a:schemeClr val="dk1"/>
                </a:solidFill>
                <a:latin typeface="Consolas"/>
                <a:ea typeface="Consolas"/>
                <a:cs typeface="Consolas"/>
                <a:sym typeface="Consolas"/>
              </a:endParaRPr>
            </a:p>
          </p:txBody>
        </p:sp>
        <p:sp>
          <p:nvSpPr>
            <p:cNvPr id="349" name="Google Shape;349;p30"/>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350" name="Google Shape;350;p30"/>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09/21/2025</a:t>
              </a:r>
              <a:endParaRPr sz="800">
                <a:solidFill>
                  <a:schemeClr val="dk1"/>
                </a:solidFill>
                <a:latin typeface="Consolas"/>
                <a:ea typeface="Consolas"/>
                <a:cs typeface="Consolas"/>
                <a:sym typeface="Consolas"/>
              </a:endParaRPr>
            </a:p>
          </p:txBody>
        </p:sp>
        <p:sp>
          <p:nvSpPr>
            <p:cNvPr id="351" name="Google Shape;351;p30"/>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352" name="Google Shape;352;p30"/>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084 267</a:t>
              </a:r>
              <a:endParaRPr sz="800">
                <a:solidFill>
                  <a:schemeClr val="dk1"/>
                </a:solidFill>
                <a:latin typeface="Consolas"/>
                <a:ea typeface="Consolas"/>
                <a:cs typeface="Consolas"/>
                <a:sym typeface="Consolas"/>
              </a:endParaRPr>
            </a:p>
          </p:txBody>
        </p:sp>
        <p:sp>
          <p:nvSpPr>
            <p:cNvPr id="353" name="Google Shape;353;p30"/>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354" name="Google Shape;354;p30"/>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56.965851</a:t>
              </a:r>
              <a:endParaRPr sz="1100"/>
            </a:p>
          </p:txBody>
        </p:sp>
        <p:sp>
          <p:nvSpPr>
            <p:cNvPr id="355" name="Google Shape;355;p30"/>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356" name="Google Shape;356;p30"/>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357" name="Google Shape;357;p30"/>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358" name="Google Shape;358;p30"/>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30"/>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360" name="Google Shape;360;p30"/>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13.3751075</a:t>
              </a:r>
              <a:endParaRPr sz="800">
                <a:solidFill>
                  <a:schemeClr val="dk1"/>
                </a:solidFill>
                <a:latin typeface="Consolas"/>
                <a:ea typeface="Consolas"/>
                <a:cs typeface="Consolas"/>
                <a:sym typeface="Consolas"/>
              </a:endParaRPr>
            </a:p>
          </p:txBody>
        </p:sp>
        <p:grpSp>
          <p:nvGrpSpPr>
            <p:cNvPr id="361" name="Google Shape;361;p30"/>
            <p:cNvGrpSpPr/>
            <p:nvPr/>
          </p:nvGrpSpPr>
          <p:grpSpPr>
            <a:xfrm>
              <a:off x="4062812" y="1383862"/>
              <a:ext cx="4022062" cy="4133370"/>
              <a:chOff x="5041683" y="1636495"/>
              <a:chExt cx="4724334" cy="4810355"/>
            </a:xfrm>
          </p:grpSpPr>
          <p:pic>
            <p:nvPicPr>
              <p:cNvPr id="362" name="Google Shape;362;p30"/>
              <p:cNvPicPr preferRelativeResize="0"/>
              <p:nvPr/>
            </p:nvPicPr>
            <p:blipFill rotWithShape="1">
              <a:blip r:embed="rId3">
                <a:alphaModFix/>
              </a:blip>
              <a:srcRect b="0" l="0" r="0" t="0"/>
              <a:stretch/>
            </p:blipFill>
            <p:spPr>
              <a:xfrm>
                <a:off x="5041683" y="1636495"/>
                <a:ext cx="4724334" cy="4810355"/>
              </a:xfrm>
              <a:prstGeom prst="rect">
                <a:avLst/>
              </a:prstGeom>
              <a:noFill/>
              <a:ln cap="flat" cmpd="sng" w="28575">
                <a:solidFill>
                  <a:schemeClr val="dk1"/>
                </a:solidFill>
                <a:prstDash val="solid"/>
                <a:round/>
                <a:headEnd len="sm" w="sm" type="none"/>
                <a:tailEnd len="sm" w="sm" type="none"/>
              </a:ln>
            </p:spPr>
          </p:pic>
          <p:pic>
            <p:nvPicPr>
              <p:cNvPr descr="North ｜ N ｜ Map mark --Icon ｜ Illustration ｜ Free material ｜ Transparent  background" id="363" name="Google Shape;363;p30"/>
              <p:cNvPicPr preferRelativeResize="0"/>
              <p:nvPr/>
            </p:nvPicPr>
            <p:blipFill rotWithShape="1">
              <a:blip r:embed="rId4">
                <a:alphaModFix/>
              </a:blip>
              <a:srcRect b="0" l="0" r="0" t="0"/>
              <a:stretch/>
            </p:blipFill>
            <p:spPr>
              <a:xfrm>
                <a:off x="9363749" y="1828140"/>
                <a:ext cx="318096" cy="340261"/>
              </a:xfrm>
              <a:prstGeom prst="rect">
                <a:avLst/>
              </a:prstGeom>
              <a:noFill/>
              <a:ln>
                <a:noFill/>
              </a:ln>
            </p:spPr>
          </p:pic>
        </p:grpSp>
        <p:pic>
          <p:nvPicPr>
            <p:cNvPr id="364" name="Google Shape;364;p30"/>
            <p:cNvPicPr preferRelativeResize="0"/>
            <p:nvPr/>
          </p:nvPicPr>
          <p:blipFill rotWithShape="1">
            <a:blip r:embed="rId5">
              <a:alphaModFix/>
            </a:blip>
            <a:srcRect b="0" l="0" r="0" t="0"/>
            <a:stretch/>
          </p:blipFill>
          <p:spPr>
            <a:xfrm>
              <a:off x="8245335" y="1390613"/>
              <a:ext cx="2182050" cy="2166737"/>
            </a:xfrm>
            <a:prstGeom prst="rect">
              <a:avLst/>
            </a:prstGeom>
            <a:noFill/>
            <a:ln cap="flat" cmpd="sng" w="28575">
              <a:solidFill>
                <a:schemeClr val="dk1"/>
              </a:solidFill>
              <a:prstDash val="solid"/>
              <a:round/>
              <a:headEnd len="sm" w="sm" type="none"/>
              <a:tailEnd len="sm" w="sm" type="none"/>
            </a:ln>
          </p:spPr>
        </p:pic>
      </p:grpSp>
      <p:pic>
        <p:nvPicPr>
          <p:cNvPr id="365" name="Google Shape;365;p30"/>
          <p:cNvPicPr preferRelativeResize="0"/>
          <p:nvPr/>
        </p:nvPicPr>
        <p:blipFill rotWithShape="1">
          <a:blip r:embed="rId6">
            <a:alphaModFix/>
          </a:blip>
          <a:srcRect b="0" l="0" r="0" t="0"/>
          <a:stretch/>
        </p:blipFill>
        <p:spPr>
          <a:xfrm>
            <a:off x="196835" y="1039044"/>
            <a:ext cx="2180985" cy="1632884"/>
          </a:xfrm>
          <a:prstGeom prst="rect">
            <a:avLst/>
          </a:prstGeom>
          <a:noFill/>
          <a:ln cap="flat" cmpd="sng" w="28575">
            <a:solidFill>
              <a:schemeClr val="dk1"/>
            </a:solidFill>
            <a:prstDash val="solid"/>
            <a:round/>
            <a:headEnd len="sm" w="sm" type="none"/>
            <a:tailEnd len="sm" w="sm" type="none"/>
          </a:ln>
        </p:spPr>
      </p:pic>
      <p:pic>
        <p:nvPicPr>
          <p:cNvPr id="366" name="Google Shape;366;p30"/>
          <p:cNvPicPr preferRelativeResize="0"/>
          <p:nvPr/>
        </p:nvPicPr>
        <p:blipFill rotWithShape="1">
          <a:blip r:embed="rId7">
            <a:alphaModFix/>
          </a:blip>
          <a:srcRect b="0" l="0" r="0" t="0"/>
          <a:stretch/>
        </p:blipFill>
        <p:spPr>
          <a:xfrm>
            <a:off x="6724722" y="3085273"/>
            <a:ext cx="2175275" cy="1632884"/>
          </a:xfrm>
          <a:prstGeom prst="rect">
            <a:avLst/>
          </a:prstGeom>
          <a:noFill/>
          <a:ln cap="flat" cmpd="sng" w="28575">
            <a:solidFill>
              <a:schemeClr val="dk1"/>
            </a:solidFill>
            <a:prstDash val="solid"/>
            <a:round/>
            <a:headEnd len="sm" w="sm" type="none"/>
            <a:tailEnd len="sm" w="sm" type="none"/>
          </a:ln>
        </p:spPr>
      </p:pic>
      <p:sp>
        <p:nvSpPr>
          <p:cNvPr id="367" name="Google Shape;367;p30"/>
          <p:cNvSpPr/>
          <p:nvPr/>
        </p:nvSpPr>
        <p:spPr>
          <a:xfrm>
            <a:off x="2722114" y="1161402"/>
            <a:ext cx="1309826" cy="816282"/>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8" name="Google Shape;368;p30"/>
          <p:cNvSpPr/>
          <p:nvPr/>
        </p:nvSpPr>
        <p:spPr>
          <a:xfrm>
            <a:off x="4913439" y="1266986"/>
            <a:ext cx="542274" cy="450967"/>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9" name="Google Shape;369;p30"/>
          <p:cNvSpPr/>
          <p:nvPr/>
        </p:nvSpPr>
        <p:spPr>
          <a:xfrm>
            <a:off x="5220974" y="3165537"/>
            <a:ext cx="1309826" cy="816282"/>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30"/>
          <p:cNvSpPr/>
          <p:nvPr/>
        </p:nvSpPr>
        <p:spPr>
          <a:xfrm rot="4844755">
            <a:off x="7624652" y="1351097"/>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30"/>
          <p:cNvSpPr/>
          <p:nvPr/>
        </p:nvSpPr>
        <p:spPr>
          <a:xfrm>
            <a:off x="7131817" y="4781226"/>
            <a:ext cx="1361100" cy="169500"/>
          </a:xfrm>
          <a:prstGeom prst="rect">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RV Point Sierra</a:t>
            </a:r>
            <a:endParaRPr sz="1100">
              <a:solidFill>
                <a:schemeClr val="lt1"/>
              </a:solidFill>
              <a:latin typeface="Consolas"/>
              <a:ea typeface="Consolas"/>
              <a:cs typeface="Consolas"/>
              <a:sym typeface="Consolas"/>
            </a:endParaRPr>
          </a:p>
        </p:txBody>
      </p:sp>
      <p:sp>
        <p:nvSpPr>
          <p:cNvPr id="372" name="Google Shape;372;p30"/>
          <p:cNvSpPr/>
          <p:nvPr/>
        </p:nvSpPr>
        <p:spPr>
          <a:xfrm>
            <a:off x="6923025" y="1397975"/>
            <a:ext cx="573300" cy="169500"/>
          </a:xfrm>
          <a:prstGeom prst="rect">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MG AA</a:t>
            </a:r>
            <a:endParaRPr sz="1100">
              <a:solidFill>
                <a:schemeClr val="lt1"/>
              </a:solidFill>
              <a:latin typeface="Calibri"/>
              <a:ea typeface="Calibri"/>
              <a:cs typeface="Calibri"/>
              <a:sym typeface="Calibri"/>
            </a:endParaRPr>
          </a:p>
        </p:txBody>
      </p:sp>
      <p:sp>
        <p:nvSpPr>
          <p:cNvPr id="373" name="Google Shape;373;p30"/>
          <p:cNvSpPr/>
          <p:nvPr/>
        </p:nvSpPr>
        <p:spPr>
          <a:xfrm rot="-820105">
            <a:off x="595990" y="2455805"/>
            <a:ext cx="51387" cy="312475"/>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4" name="Google Shape;374;p30"/>
          <p:cNvSpPr/>
          <p:nvPr/>
        </p:nvSpPr>
        <p:spPr>
          <a:xfrm>
            <a:off x="407513" y="2803413"/>
            <a:ext cx="673200" cy="228000"/>
          </a:xfrm>
          <a:prstGeom prst="rect">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Shilka</a:t>
            </a:r>
            <a:endParaRPr sz="1100">
              <a:latin typeface="Consolas"/>
              <a:ea typeface="Consolas"/>
              <a:cs typeface="Consolas"/>
              <a:sym typeface="Consolas"/>
            </a:endParaRPr>
          </a:p>
        </p:txBody>
      </p:sp>
      <p:sp>
        <p:nvSpPr>
          <p:cNvPr id="375" name="Google Shape;375;p30"/>
          <p:cNvSpPr/>
          <p:nvPr/>
        </p:nvSpPr>
        <p:spPr>
          <a:xfrm>
            <a:off x="1485925" y="2826574"/>
            <a:ext cx="920100" cy="5373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BTR-80</a:t>
            </a:r>
            <a:endParaRPr sz="1100">
              <a:latin typeface="Consolas"/>
              <a:ea typeface="Consolas"/>
              <a:cs typeface="Consolas"/>
              <a:sym typeface="Consolas"/>
            </a:endParaRPr>
          </a:p>
          <a:p>
            <a:pPr indent="0" lvl="0" marL="0" marR="0" rtl="0" algn="ctr">
              <a:spcBef>
                <a:spcPts val="0"/>
              </a:spcBef>
              <a:spcAft>
                <a:spcPts val="0"/>
              </a:spcAft>
              <a:buNone/>
            </a:pPr>
            <a:r>
              <a:rPr lang="en" sz="800">
                <a:solidFill>
                  <a:schemeClr val="lt1"/>
                </a:solidFill>
                <a:latin typeface="Consolas"/>
                <a:ea typeface="Consolas"/>
                <a:cs typeface="Consolas"/>
                <a:sym typeface="Consolas"/>
              </a:rPr>
              <a:t>MTLB (Ambulance)</a:t>
            </a:r>
            <a:endParaRPr sz="1100">
              <a:latin typeface="Consolas"/>
              <a:ea typeface="Consolas"/>
              <a:cs typeface="Consolas"/>
              <a:sym typeface="Consolas"/>
            </a:endParaRPr>
          </a:p>
          <a:p>
            <a:pPr indent="0" lvl="0" marL="0" marR="0" rtl="0" algn="ctr">
              <a:spcBef>
                <a:spcPts val="0"/>
              </a:spcBef>
              <a:spcAft>
                <a:spcPts val="0"/>
              </a:spcAft>
              <a:buNone/>
            </a:pPr>
            <a:r>
              <a:rPr lang="en" sz="800">
                <a:solidFill>
                  <a:schemeClr val="lt1"/>
                </a:solidFill>
                <a:latin typeface="Consolas"/>
                <a:ea typeface="Consolas"/>
                <a:cs typeface="Consolas"/>
                <a:sym typeface="Consolas"/>
              </a:rPr>
              <a:t>BMP-2K</a:t>
            </a:r>
            <a:endParaRPr sz="800">
              <a:solidFill>
                <a:schemeClr val="lt1"/>
              </a:solidFill>
              <a:latin typeface="Consolas"/>
              <a:ea typeface="Consolas"/>
              <a:cs typeface="Consolas"/>
              <a:sym typeface="Consolas"/>
            </a:endParaRPr>
          </a:p>
        </p:txBody>
      </p:sp>
      <p:sp>
        <p:nvSpPr>
          <p:cNvPr id="376" name="Google Shape;376;p30"/>
          <p:cNvSpPr/>
          <p:nvPr/>
        </p:nvSpPr>
        <p:spPr>
          <a:xfrm>
            <a:off x="1918862" y="1674406"/>
            <a:ext cx="57979" cy="1130802"/>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7" name="Google Shape;377;p30"/>
          <p:cNvSpPr/>
          <p:nvPr/>
        </p:nvSpPr>
        <p:spPr>
          <a:xfrm>
            <a:off x="897175" y="3064900"/>
            <a:ext cx="506822" cy="169486"/>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Mi-24G</a:t>
            </a:r>
            <a:endParaRPr sz="800">
              <a:solidFill>
                <a:schemeClr val="lt1"/>
              </a:solidFill>
              <a:latin typeface="Consolas"/>
              <a:ea typeface="Consolas"/>
              <a:cs typeface="Consolas"/>
              <a:sym typeface="Consolas"/>
            </a:endParaRPr>
          </a:p>
        </p:txBody>
      </p:sp>
      <p:sp>
        <p:nvSpPr>
          <p:cNvPr id="378" name="Google Shape;378;p30"/>
          <p:cNvSpPr/>
          <p:nvPr/>
        </p:nvSpPr>
        <p:spPr>
          <a:xfrm rot="1528009">
            <a:off x="1383026" y="1971489"/>
            <a:ext cx="57980" cy="1130802"/>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9" name="Google Shape;379;p30"/>
          <p:cNvSpPr/>
          <p:nvPr/>
        </p:nvSpPr>
        <p:spPr>
          <a:xfrm>
            <a:off x="196825" y="3305226"/>
            <a:ext cx="920100" cy="4251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2x RHIB</a:t>
            </a:r>
            <a:endParaRPr sz="1100">
              <a:latin typeface="Consolas"/>
              <a:ea typeface="Consolas"/>
              <a:cs typeface="Consolas"/>
              <a:sym typeface="Consolas"/>
            </a:endParaRPr>
          </a:p>
          <a:p>
            <a:pPr indent="0" lvl="0" marL="0" marR="0" rtl="0" algn="ctr">
              <a:spcBef>
                <a:spcPts val="0"/>
              </a:spcBef>
              <a:spcAft>
                <a:spcPts val="0"/>
              </a:spcAft>
              <a:buNone/>
            </a:pPr>
            <a:r>
              <a:rPr lang="en" sz="800">
                <a:solidFill>
                  <a:schemeClr val="lt1"/>
                </a:solidFill>
                <a:latin typeface="Consolas"/>
                <a:ea typeface="Consolas"/>
                <a:cs typeface="Consolas"/>
                <a:sym typeface="Consolas"/>
              </a:rPr>
              <a:t>1x Unmanned Boat Vehicle</a:t>
            </a:r>
            <a:endParaRPr sz="1100">
              <a:latin typeface="Consolas"/>
              <a:ea typeface="Consolas"/>
              <a:cs typeface="Consolas"/>
              <a:sym typeface="Consolas"/>
            </a:endParaRPr>
          </a:p>
        </p:txBody>
      </p:sp>
      <p:sp>
        <p:nvSpPr>
          <p:cNvPr id="380" name="Google Shape;380;p30"/>
          <p:cNvSpPr/>
          <p:nvPr/>
        </p:nvSpPr>
        <p:spPr>
          <a:xfrm>
            <a:off x="287525" y="2155526"/>
            <a:ext cx="57980" cy="1130802"/>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1" name="Google Shape;381;p30"/>
          <p:cNvSpPr/>
          <p:nvPr/>
        </p:nvSpPr>
        <p:spPr>
          <a:xfrm>
            <a:off x="8331652" y="2828313"/>
            <a:ext cx="506822" cy="169486"/>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UGV</a:t>
            </a:r>
            <a:endParaRPr sz="800">
              <a:solidFill>
                <a:schemeClr val="lt1"/>
              </a:solidFill>
              <a:latin typeface="Consolas"/>
              <a:ea typeface="Consolas"/>
              <a:cs typeface="Consolas"/>
              <a:sym typeface="Consolas"/>
            </a:endParaRPr>
          </a:p>
        </p:txBody>
      </p:sp>
      <p:sp>
        <p:nvSpPr>
          <p:cNvPr id="382" name="Google Shape;382;p30"/>
          <p:cNvSpPr/>
          <p:nvPr/>
        </p:nvSpPr>
        <p:spPr>
          <a:xfrm rot="-186018">
            <a:off x="8491338" y="1568059"/>
            <a:ext cx="58717" cy="1230634"/>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30"/>
          <p:cNvSpPr/>
          <p:nvPr/>
        </p:nvSpPr>
        <p:spPr>
          <a:xfrm rot="465946">
            <a:off x="7975580" y="2485265"/>
            <a:ext cx="51387" cy="312475"/>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30"/>
          <p:cNvSpPr/>
          <p:nvPr/>
        </p:nvSpPr>
        <p:spPr>
          <a:xfrm>
            <a:off x="7667814" y="2826566"/>
            <a:ext cx="506822" cy="169486"/>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Mi-8</a:t>
            </a:r>
            <a:endParaRPr sz="800">
              <a:solidFill>
                <a:schemeClr val="lt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31"/>
          <p:cNvGrpSpPr/>
          <p:nvPr/>
        </p:nvGrpSpPr>
        <p:grpSpPr>
          <a:xfrm>
            <a:off x="0" y="0"/>
            <a:ext cx="9144000" cy="5143500"/>
            <a:chOff x="1524000" y="0"/>
            <a:chExt cx="9144000" cy="6858000"/>
          </a:xfrm>
        </p:grpSpPr>
        <p:sp>
          <p:nvSpPr>
            <p:cNvPr id="390" name="Google Shape;390;p31"/>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91" name="Google Shape;391;p31"/>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92" name="Google Shape;392;p31"/>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93" name="Google Shape;393;p31"/>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394" name="Google Shape;394;p31"/>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5" name="Google Shape;395;p31"/>
            <p:cNvPicPr preferRelativeResize="0"/>
            <p:nvPr/>
          </p:nvPicPr>
          <p:blipFill rotWithShape="1">
            <a:blip r:embed="rId3">
              <a:alphaModFix/>
            </a:blip>
            <a:srcRect b="0" l="0" r="0" t="0"/>
            <a:stretch/>
          </p:blipFill>
          <p:spPr>
            <a:xfrm>
              <a:off x="1775525" y="1440329"/>
              <a:ext cx="2116441" cy="3137919"/>
            </a:xfrm>
            <a:prstGeom prst="rect">
              <a:avLst/>
            </a:prstGeom>
            <a:noFill/>
            <a:ln cap="flat" cmpd="sng" w="28575">
              <a:solidFill>
                <a:schemeClr val="dk1"/>
              </a:solidFill>
              <a:prstDash val="solid"/>
              <a:round/>
              <a:headEnd len="sm" w="sm" type="none"/>
              <a:tailEnd len="sm" w="sm" type="none"/>
            </a:ln>
          </p:spPr>
        </p:pic>
        <p:sp>
          <p:nvSpPr>
            <p:cNvPr id="396" name="Google Shape;396;p31"/>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STATUS: </a:t>
              </a:r>
              <a:r>
                <a:rPr lang="en" sz="1100">
                  <a:solidFill>
                    <a:srgbClr val="00B050"/>
                  </a:solidFill>
                  <a:latin typeface="Consolas"/>
                  <a:ea typeface="Consolas"/>
                  <a:cs typeface="Consolas"/>
                  <a:sym typeface="Consolas"/>
                </a:rPr>
                <a:t>ACTIVE</a:t>
              </a:r>
              <a:endParaRPr sz="1100">
                <a:solidFill>
                  <a:srgbClr val="00B050"/>
                </a:solidFill>
                <a:latin typeface="Consolas"/>
                <a:ea typeface="Consolas"/>
                <a:cs typeface="Consolas"/>
                <a:sym typeface="Consolas"/>
              </a:endParaRPr>
            </a:p>
          </p:txBody>
        </p:sp>
        <p:sp>
          <p:nvSpPr>
            <p:cNvPr id="397" name="Google Shape;397;p31"/>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COLONEL MAGNUS THORSTEN</a:t>
              </a:r>
              <a:endParaRPr b="1" sz="1400">
                <a:solidFill>
                  <a:schemeClr val="dk1"/>
                </a:solidFill>
                <a:latin typeface="Consolas"/>
                <a:ea typeface="Consolas"/>
                <a:cs typeface="Consolas"/>
                <a:sym typeface="Consolas"/>
              </a:endParaRPr>
            </a:p>
          </p:txBody>
        </p:sp>
        <p:sp>
          <p:nvSpPr>
            <p:cNvPr id="398" name="Google Shape;398;p31"/>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399" name="Google Shape;399;p31"/>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400" name="Google Shape;400;p31"/>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401" name="Google Shape;401;p31"/>
            <p:cNvSpPr/>
            <p:nvPr/>
          </p:nvSpPr>
          <p:spPr>
            <a:xfrm>
              <a:off x="1631504" y="690538"/>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402" name="Google Shape;402;p31"/>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403" name="Google Shape;403;p31"/>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TARGET</a:t>
              </a:r>
              <a:endParaRPr b="1" sz="1400">
                <a:solidFill>
                  <a:schemeClr val="dk1"/>
                </a:solidFill>
                <a:latin typeface="Consolas"/>
                <a:ea typeface="Consolas"/>
                <a:cs typeface="Consolas"/>
                <a:sym typeface="Consolas"/>
              </a:endParaRPr>
            </a:p>
          </p:txBody>
        </p:sp>
        <p:sp>
          <p:nvSpPr>
            <p:cNvPr id="404" name="Google Shape;404;p31"/>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IT-2KXX521-02</a:t>
              </a:r>
              <a:endParaRPr sz="800">
                <a:solidFill>
                  <a:schemeClr val="dk1"/>
                </a:solidFill>
                <a:latin typeface="Consolas"/>
                <a:ea typeface="Consolas"/>
                <a:cs typeface="Consolas"/>
                <a:sym typeface="Consolas"/>
              </a:endParaRPr>
            </a:p>
          </p:txBody>
        </p:sp>
        <p:sp>
          <p:nvSpPr>
            <p:cNvPr id="405" name="Google Shape;405;p31"/>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MSA-16C#212</a:t>
              </a:r>
              <a:endParaRPr sz="800">
                <a:solidFill>
                  <a:schemeClr val="dk1"/>
                </a:solidFill>
                <a:latin typeface="Consolas"/>
                <a:ea typeface="Consolas"/>
                <a:cs typeface="Consolas"/>
                <a:sym typeface="Consolas"/>
              </a:endParaRPr>
            </a:p>
          </p:txBody>
        </p:sp>
        <p:sp>
          <p:nvSpPr>
            <p:cNvPr id="406" name="Google Shape;406;p31"/>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407" name="Google Shape;407;p31"/>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408" name="Google Shape;408;p31"/>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16:16 Z</a:t>
              </a:r>
              <a:endParaRPr sz="800">
                <a:solidFill>
                  <a:schemeClr val="dk1"/>
                </a:solidFill>
                <a:latin typeface="Consolas"/>
                <a:ea typeface="Consolas"/>
                <a:cs typeface="Consolas"/>
                <a:sym typeface="Consolas"/>
              </a:endParaRPr>
            </a:p>
          </p:txBody>
        </p:sp>
        <p:sp>
          <p:nvSpPr>
            <p:cNvPr id="409" name="Google Shape;409;p31"/>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410" name="Google Shape;410;p31"/>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09/25/2025</a:t>
              </a:r>
              <a:endParaRPr sz="800">
                <a:solidFill>
                  <a:schemeClr val="dk1"/>
                </a:solidFill>
                <a:latin typeface="Consolas"/>
                <a:ea typeface="Consolas"/>
                <a:cs typeface="Consolas"/>
                <a:sym typeface="Consolas"/>
              </a:endParaRPr>
            </a:p>
          </p:txBody>
        </p:sp>
        <p:sp>
          <p:nvSpPr>
            <p:cNvPr id="411" name="Google Shape;411;p31"/>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412" name="Google Shape;412;p31"/>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091 269</a:t>
              </a:r>
              <a:endParaRPr sz="800">
                <a:solidFill>
                  <a:schemeClr val="dk1"/>
                </a:solidFill>
                <a:latin typeface="Consolas"/>
                <a:ea typeface="Consolas"/>
                <a:cs typeface="Consolas"/>
                <a:sym typeface="Consolas"/>
              </a:endParaRPr>
            </a:p>
          </p:txBody>
        </p:sp>
        <p:sp>
          <p:nvSpPr>
            <p:cNvPr id="413" name="Google Shape;413;p31"/>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414" name="Google Shape;414;p31"/>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56.965751</a:t>
              </a:r>
              <a:endParaRPr sz="1100"/>
            </a:p>
          </p:txBody>
        </p:sp>
        <p:sp>
          <p:nvSpPr>
            <p:cNvPr id="415" name="Google Shape;415;p31"/>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416" name="Google Shape;416;p31"/>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417" name="Google Shape;417;p31"/>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418" name="Google Shape;418;p31"/>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419" name="Google Shape;419;p31"/>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13.3751175</a:t>
              </a:r>
              <a:endParaRPr sz="800">
                <a:solidFill>
                  <a:schemeClr val="dk1"/>
                </a:solidFill>
                <a:latin typeface="Consolas"/>
                <a:ea typeface="Consolas"/>
                <a:cs typeface="Consolas"/>
                <a:sym typeface="Consolas"/>
              </a:endParaRPr>
            </a:p>
          </p:txBody>
        </p:sp>
        <p:sp>
          <p:nvSpPr>
            <p:cNvPr id="420" name="Google Shape;420;p31"/>
            <p:cNvSpPr/>
            <p:nvPr/>
          </p:nvSpPr>
          <p:spPr>
            <a:xfrm>
              <a:off x="1775525" y="4724419"/>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PID: </a:t>
              </a:r>
              <a:endParaRPr b="1" sz="800">
                <a:solidFill>
                  <a:schemeClr val="dk1"/>
                </a:solidFill>
                <a:latin typeface="Consolas"/>
                <a:ea typeface="Consolas"/>
                <a:cs typeface="Consolas"/>
                <a:sym typeface="Consolas"/>
              </a:endParaRPr>
            </a:p>
          </p:txBody>
        </p:sp>
        <p:sp>
          <p:nvSpPr>
            <p:cNvPr id="421" name="Google Shape;421;p31"/>
            <p:cNvSpPr/>
            <p:nvPr/>
          </p:nvSpPr>
          <p:spPr>
            <a:xfrm>
              <a:off x="1775523" y="5012451"/>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SOURCE: </a:t>
              </a:r>
              <a:endParaRPr b="1" sz="800">
                <a:solidFill>
                  <a:schemeClr val="dk1"/>
                </a:solidFill>
                <a:latin typeface="Consolas"/>
                <a:ea typeface="Consolas"/>
                <a:cs typeface="Consolas"/>
                <a:sym typeface="Consolas"/>
              </a:endParaRPr>
            </a:p>
          </p:txBody>
        </p:sp>
        <p:sp>
          <p:nvSpPr>
            <p:cNvPr id="422" name="Google Shape;422;p31"/>
            <p:cNvSpPr/>
            <p:nvPr/>
          </p:nvSpPr>
          <p:spPr>
            <a:xfrm>
              <a:off x="1775525" y="5299050"/>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LOCATION: </a:t>
              </a:r>
              <a:endParaRPr b="1" sz="800">
                <a:solidFill>
                  <a:schemeClr val="dk1"/>
                </a:solidFill>
                <a:latin typeface="Consolas"/>
                <a:ea typeface="Consolas"/>
                <a:cs typeface="Consolas"/>
                <a:sym typeface="Consolas"/>
              </a:endParaRPr>
            </a:p>
          </p:txBody>
        </p:sp>
        <p:sp>
          <p:nvSpPr>
            <p:cNvPr id="423" name="Google Shape;423;p31"/>
            <p:cNvSpPr/>
            <p:nvPr/>
          </p:nvSpPr>
          <p:spPr>
            <a:xfrm>
              <a:off x="1775523" y="5587082"/>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EVIDENCE(S): </a:t>
              </a:r>
              <a:endParaRPr b="1" sz="800">
                <a:solidFill>
                  <a:schemeClr val="dk1"/>
                </a:solidFill>
                <a:latin typeface="Consolas"/>
                <a:ea typeface="Consolas"/>
                <a:cs typeface="Consolas"/>
                <a:sym typeface="Consolas"/>
              </a:endParaRPr>
            </a:p>
          </p:txBody>
        </p:sp>
        <p:sp>
          <p:nvSpPr>
            <p:cNvPr id="424" name="Google Shape;424;p31"/>
            <p:cNvSpPr/>
            <p:nvPr/>
          </p:nvSpPr>
          <p:spPr>
            <a:xfrm>
              <a:off x="1775525" y="5873681"/>
              <a:ext cx="211644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onsolas"/>
                  <a:ea typeface="Consolas"/>
                  <a:cs typeface="Consolas"/>
                  <a:sym typeface="Consolas"/>
                </a:rPr>
                <a:t>TRIGGER: </a:t>
              </a:r>
              <a:endParaRPr b="1" sz="800">
                <a:solidFill>
                  <a:schemeClr val="dk1"/>
                </a:solidFill>
                <a:latin typeface="Consolas"/>
                <a:ea typeface="Consolas"/>
                <a:cs typeface="Consolas"/>
                <a:sym typeface="Consolas"/>
              </a:endParaRPr>
            </a:p>
          </p:txBody>
        </p:sp>
        <p:grpSp>
          <p:nvGrpSpPr>
            <p:cNvPr id="425" name="Google Shape;425;p31"/>
            <p:cNvGrpSpPr/>
            <p:nvPr/>
          </p:nvGrpSpPr>
          <p:grpSpPr>
            <a:xfrm>
              <a:off x="3987746" y="1440795"/>
              <a:ext cx="3279392" cy="3137918"/>
              <a:chOff x="2463746" y="1440795"/>
              <a:chExt cx="3279392" cy="3137918"/>
            </a:xfrm>
          </p:grpSpPr>
          <p:pic>
            <p:nvPicPr>
              <p:cNvPr descr="A map of a town&#10;&#10;AI-generated content may be incorrect." id="426" name="Google Shape;426;p31"/>
              <p:cNvPicPr preferRelativeResize="0"/>
              <p:nvPr/>
            </p:nvPicPr>
            <p:blipFill rotWithShape="1">
              <a:blip r:embed="rId4">
                <a:alphaModFix/>
              </a:blip>
              <a:srcRect b="0" l="0" r="0" t="0"/>
              <a:stretch/>
            </p:blipFill>
            <p:spPr>
              <a:xfrm>
                <a:off x="2463746" y="1440795"/>
                <a:ext cx="3279392" cy="3137918"/>
              </a:xfrm>
              <a:prstGeom prst="rect">
                <a:avLst/>
              </a:prstGeom>
              <a:noFill/>
              <a:ln cap="flat" cmpd="sng" w="28575">
                <a:solidFill>
                  <a:schemeClr val="dk1"/>
                </a:solidFill>
                <a:prstDash val="solid"/>
                <a:round/>
                <a:headEnd len="sm" w="sm" type="none"/>
                <a:tailEnd len="sm" w="sm" type="none"/>
              </a:ln>
            </p:spPr>
          </p:pic>
          <p:pic>
            <p:nvPicPr>
              <p:cNvPr descr="North ｜ N ｜ Map mark --Icon ｜ Illustration ｜ Free material ｜ Transparent  background" id="427" name="Google Shape;427;p31"/>
              <p:cNvPicPr preferRelativeResize="0"/>
              <p:nvPr/>
            </p:nvPicPr>
            <p:blipFill rotWithShape="1">
              <a:blip r:embed="rId5">
                <a:alphaModFix/>
              </a:blip>
              <a:srcRect b="0" l="0" r="0" t="0"/>
              <a:stretch/>
            </p:blipFill>
            <p:spPr>
              <a:xfrm>
                <a:off x="5384132" y="1469398"/>
                <a:ext cx="318096" cy="340260"/>
              </a:xfrm>
              <a:prstGeom prst="rect">
                <a:avLst/>
              </a:prstGeom>
              <a:noFill/>
              <a:ln>
                <a:noFill/>
              </a:ln>
            </p:spPr>
          </p:pic>
        </p:grpSp>
        <p:sp>
          <p:nvSpPr>
            <p:cNvPr id="428" name="Google Shape;428;p31"/>
            <p:cNvSpPr/>
            <p:nvPr/>
          </p:nvSpPr>
          <p:spPr>
            <a:xfrm>
              <a:off x="3979560" y="6309320"/>
              <a:ext cx="32875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KILL / CAPTURE</a:t>
              </a:r>
              <a:endParaRPr b="1" sz="1400">
                <a:solidFill>
                  <a:schemeClr val="dk1"/>
                </a:solidFill>
                <a:latin typeface="Consolas"/>
                <a:ea typeface="Consolas"/>
                <a:cs typeface="Consolas"/>
                <a:sym typeface="Consolas"/>
              </a:endParaRPr>
            </a:p>
          </p:txBody>
        </p:sp>
        <p:sp>
          <p:nvSpPr>
            <p:cNvPr id="429" name="Google Shape;429;p31"/>
            <p:cNvSpPr/>
            <p:nvPr/>
          </p:nvSpPr>
          <p:spPr>
            <a:xfrm>
              <a:off x="3979562" y="4725144"/>
              <a:ext cx="3287579" cy="114853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800">
                <a:solidFill>
                  <a:schemeClr val="dk1"/>
                </a:solidFill>
                <a:latin typeface="Consolas"/>
                <a:ea typeface="Consolas"/>
                <a:cs typeface="Consolas"/>
                <a:sym typeface="Consolas"/>
              </a:endParaRPr>
            </a:p>
          </p:txBody>
        </p:sp>
        <p:sp>
          <p:nvSpPr>
            <p:cNvPr id="430" name="Google Shape;430;p31"/>
            <p:cNvSpPr/>
            <p:nvPr/>
          </p:nvSpPr>
          <p:spPr>
            <a:xfrm>
              <a:off x="3980658" y="4725144"/>
              <a:ext cx="3286478"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TARGET SUMMARY</a:t>
              </a:r>
              <a:endParaRPr b="1" sz="800">
                <a:solidFill>
                  <a:schemeClr val="dk1"/>
                </a:solidFill>
                <a:latin typeface="Consolas"/>
                <a:ea typeface="Consolas"/>
                <a:cs typeface="Consolas"/>
                <a:sym typeface="Consolas"/>
              </a:endParaRPr>
            </a:p>
          </p:txBody>
        </p:sp>
        <p:sp>
          <p:nvSpPr>
            <p:cNvPr id="431" name="Google Shape;431;p31"/>
            <p:cNvSpPr txBox="1"/>
            <p:nvPr/>
          </p:nvSpPr>
          <p:spPr>
            <a:xfrm>
              <a:off x="3986391" y="5013179"/>
              <a:ext cx="3279392" cy="60016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onsolas"/>
                  <a:ea typeface="Consolas"/>
                  <a:cs typeface="Consolas"/>
                  <a:sym typeface="Consolas"/>
                </a:rPr>
                <a:t>The architect of Stubbhult's clandestine bioweapons program. A brilliant but amoral scientist-turned-commander who views his work as a strategic necessity. </a:t>
              </a:r>
              <a:endParaRPr sz="1100"/>
            </a:p>
          </p:txBody>
        </p:sp>
        <p:sp>
          <p:nvSpPr>
            <p:cNvPr id="432" name="Google Shape;432;p31"/>
            <p:cNvSpPr/>
            <p:nvPr/>
          </p:nvSpPr>
          <p:spPr>
            <a:xfrm>
              <a:off x="7360225" y="1440333"/>
              <a:ext cx="3128400" cy="47895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Consolas"/>
                <a:ea typeface="Consolas"/>
                <a:cs typeface="Consolas"/>
                <a:sym typeface="Consolas"/>
              </a:endParaRPr>
            </a:p>
          </p:txBody>
        </p:sp>
        <p:sp>
          <p:nvSpPr>
            <p:cNvPr id="433" name="Google Shape;433;p31"/>
            <p:cNvSpPr/>
            <p:nvPr/>
          </p:nvSpPr>
          <p:spPr>
            <a:xfrm>
              <a:off x="7362922" y="1419740"/>
              <a:ext cx="31255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TARGET INFORMATION</a:t>
              </a:r>
              <a:endParaRPr b="1" sz="800">
                <a:solidFill>
                  <a:schemeClr val="dk1"/>
                </a:solidFill>
                <a:latin typeface="Consolas"/>
                <a:ea typeface="Consolas"/>
                <a:cs typeface="Consolas"/>
                <a:sym typeface="Consolas"/>
              </a:endParaRPr>
            </a:p>
          </p:txBody>
        </p:sp>
        <p:sp>
          <p:nvSpPr>
            <p:cNvPr id="434" name="Google Shape;434;p31"/>
            <p:cNvSpPr/>
            <p:nvPr/>
          </p:nvSpPr>
          <p:spPr>
            <a:xfrm>
              <a:off x="7360220" y="4365104"/>
              <a:ext cx="3128271"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PHYSICAL DESCRIPTION</a:t>
              </a:r>
              <a:endParaRPr b="1" sz="800">
                <a:solidFill>
                  <a:schemeClr val="dk1"/>
                </a:solidFill>
                <a:latin typeface="Consolas"/>
                <a:ea typeface="Consolas"/>
                <a:cs typeface="Consolas"/>
                <a:sym typeface="Consolas"/>
              </a:endParaRPr>
            </a:p>
          </p:txBody>
        </p:sp>
        <p:sp>
          <p:nvSpPr>
            <p:cNvPr id="435" name="Google Shape;435;p31"/>
            <p:cNvSpPr txBox="1"/>
            <p:nvPr/>
          </p:nvSpPr>
          <p:spPr>
            <a:xfrm>
              <a:off x="7360216" y="1707776"/>
              <a:ext cx="3125700" cy="2555100"/>
            </a:xfrm>
            <a:prstGeom prst="rect">
              <a:avLst/>
            </a:prstGeom>
            <a:noFill/>
            <a:ln>
              <a:noFill/>
            </a:ln>
          </p:spPr>
          <p:txBody>
            <a:bodyPr anchorCtr="0" anchor="t" bIns="34275" lIns="68575" spcFirstLastPara="1" rIns="68575" wrap="square" tIns="34275">
              <a:spAutoFit/>
            </a:bodyPr>
            <a:lstStyle/>
            <a:p>
              <a:pPr indent="-123825" lvl="0" marL="127000" marR="0" rtl="0" algn="l">
                <a:spcBef>
                  <a:spcPts val="0"/>
                </a:spcBef>
                <a:spcAft>
                  <a:spcPts val="0"/>
                </a:spcAft>
                <a:buClr>
                  <a:schemeClr val="dk1"/>
                </a:buClr>
                <a:buSzPts val="750"/>
                <a:buFont typeface="Arial"/>
                <a:buChar char="•"/>
              </a:pPr>
              <a:r>
                <a:rPr lang="en" sz="750">
                  <a:solidFill>
                    <a:schemeClr val="dk1"/>
                  </a:solidFill>
                  <a:latin typeface="Consolas"/>
                  <a:ea typeface="Consolas"/>
                  <a:cs typeface="Consolas"/>
                  <a:sym typeface="Consolas"/>
                </a:rPr>
                <a:t>Commanding Officer of the Virtual Intervention &amp; Response Unit Sierra (VIRUS) of the Grozovian Armed Forces.</a:t>
              </a:r>
              <a:endParaRPr sz="750"/>
            </a:p>
            <a:p>
              <a:pPr indent="-76200" lvl="0" marL="127000" marR="0" rtl="0" algn="l">
                <a:spcBef>
                  <a:spcPts val="0"/>
                </a:spcBef>
                <a:spcAft>
                  <a:spcPts val="0"/>
                </a:spcAft>
                <a:buClr>
                  <a:schemeClr val="dk1"/>
                </a:buClr>
                <a:buSzPts val="800"/>
                <a:buFont typeface="Arial"/>
                <a:buNone/>
              </a:pPr>
              <a:r>
                <a:t/>
              </a:r>
              <a:endParaRPr sz="750">
                <a:solidFill>
                  <a:schemeClr val="dk1"/>
                </a:solidFill>
                <a:latin typeface="Consolas"/>
                <a:ea typeface="Consolas"/>
                <a:cs typeface="Consolas"/>
                <a:sym typeface="Consolas"/>
              </a:endParaRPr>
            </a:p>
            <a:p>
              <a:pPr indent="-123825" lvl="0" marL="127000" marR="0" rtl="0" algn="l">
                <a:spcBef>
                  <a:spcPts val="0"/>
                </a:spcBef>
                <a:spcAft>
                  <a:spcPts val="0"/>
                </a:spcAft>
                <a:buClr>
                  <a:schemeClr val="dk1"/>
                </a:buClr>
                <a:buSzPts val="750"/>
                <a:buFont typeface="Arial"/>
                <a:buChar char="•"/>
              </a:pPr>
              <a:r>
                <a:rPr lang="en" sz="750">
                  <a:solidFill>
                    <a:schemeClr val="dk1"/>
                  </a:solidFill>
                  <a:latin typeface="Consolas"/>
                  <a:ea typeface="Consolas"/>
                  <a:cs typeface="Consolas"/>
                  <a:sym typeface="Consolas"/>
                </a:rPr>
                <a:t>Very tech savvy. Known to always carry a SATCOM Cell Phone. </a:t>
              </a:r>
              <a:endParaRPr sz="750"/>
            </a:p>
            <a:p>
              <a:pPr indent="-76200" lvl="0" marL="127000" marR="0" rtl="0" algn="l">
                <a:spcBef>
                  <a:spcPts val="0"/>
                </a:spcBef>
                <a:spcAft>
                  <a:spcPts val="0"/>
                </a:spcAft>
                <a:buClr>
                  <a:schemeClr val="dk1"/>
                </a:buClr>
                <a:buSzPts val="800"/>
                <a:buFont typeface="Arial"/>
                <a:buNone/>
              </a:pPr>
              <a:r>
                <a:t/>
              </a:r>
              <a:endParaRPr sz="750">
                <a:solidFill>
                  <a:schemeClr val="dk1"/>
                </a:solidFill>
                <a:latin typeface="Consolas"/>
                <a:ea typeface="Consolas"/>
                <a:cs typeface="Consolas"/>
                <a:sym typeface="Consolas"/>
              </a:endParaRPr>
            </a:p>
            <a:p>
              <a:pPr indent="-123825" lvl="0" marL="127000" marR="0" rtl="0" algn="l">
                <a:spcBef>
                  <a:spcPts val="0"/>
                </a:spcBef>
                <a:spcAft>
                  <a:spcPts val="0"/>
                </a:spcAft>
                <a:buClr>
                  <a:schemeClr val="dk1"/>
                </a:buClr>
                <a:buSzPts val="750"/>
                <a:buFont typeface="Arial"/>
                <a:buChar char="•"/>
              </a:pPr>
              <a:r>
                <a:rPr lang="en" sz="750">
                  <a:solidFill>
                    <a:schemeClr val="dk1"/>
                  </a:solidFill>
                  <a:latin typeface="Consolas"/>
                  <a:ea typeface="Consolas"/>
                  <a:cs typeface="Consolas"/>
                  <a:sym typeface="Consolas"/>
                </a:rPr>
                <a:t>Constantly protected by a dedicated team of ION PMC operatives. This detail is exceptionally well-equipped, proficient in close protection, and has standing orders to use lethal force preemptively against any perceived threat.</a:t>
              </a:r>
              <a:endParaRPr sz="750"/>
            </a:p>
            <a:p>
              <a:pPr indent="-76200" lvl="0" marL="127000" marR="0" rtl="0" algn="l">
                <a:spcBef>
                  <a:spcPts val="0"/>
                </a:spcBef>
                <a:spcAft>
                  <a:spcPts val="0"/>
                </a:spcAft>
                <a:buClr>
                  <a:schemeClr val="dk1"/>
                </a:buClr>
                <a:buSzPts val="800"/>
                <a:buFont typeface="Arial"/>
                <a:buNone/>
              </a:pPr>
              <a:r>
                <a:t/>
              </a:r>
              <a:endParaRPr sz="750">
                <a:solidFill>
                  <a:schemeClr val="dk1"/>
                </a:solidFill>
                <a:latin typeface="Consolas"/>
                <a:ea typeface="Consolas"/>
                <a:cs typeface="Consolas"/>
                <a:sym typeface="Consolas"/>
              </a:endParaRPr>
            </a:p>
            <a:p>
              <a:pPr indent="-123825" lvl="0" marL="127000" marR="0" rtl="0" algn="l">
                <a:spcBef>
                  <a:spcPts val="0"/>
                </a:spcBef>
                <a:spcAft>
                  <a:spcPts val="0"/>
                </a:spcAft>
                <a:buClr>
                  <a:schemeClr val="dk1"/>
                </a:buClr>
                <a:buSzPts val="750"/>
                <a:buFont typeface="Arial"/>
                <a:buChar char="•"/>
              </a:pPr>
              <a:r>
                <a:rPr lang="en" sz="750">
                  <a:solidFill>
                    <a:schemeClr val="dk1"/>
                  </a:solidFill>
                  <a:latin typeface="Consolas"/>
                  <a:ea typeface="Consolas"/>
                  <a:cs typeface="Consolas"/>
                  <a:sym typeface="Consolas"/>
                </a:rPr>
                <a:t>Believes in hands-on leadership. Frequently tours research and outbreak sites, making him vulnerable outside of the primary fortified laboratory complex. </a:t>
              </a:r>
              <a:endParaRPr sz="750">
                <a:solidFill>
                  <a:schemeClr val="dk1"/>
                </a:solidFill>
                <a:latin typeface="Consolas"/>
                <a:ea typeface="Consolas"/>
                <a:cs typeface="Consolas"/>
                <a:sym typeface="Consolas"/>
              </a:endParaRPr>
            </a:p>
          </p:txBody>
        </p:sp>
        <p:sp>
          <p:nvSpPr>
            <p:cNvPr id="436" name="Google Shape;436;p31"/>
            <p:cNvSpPr/>
            <p:nvPr/>
          </p:nvSpPr>
          <p:spPr>
            <a:xfrm>
              <a:off x="1775520" y="6309320"/>
              <a:ext cx="1296144" cy="288032"/>
            </a:xfrm>
            <a:prstGeom prst="rect">
              <a:avLst/>
            </a:prstGeom>
            <a:solidFill>
              <a:schemeClr val="accen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HOSTILE</a:t>
              </a:r>
              <a:endParaRPr b="1" sz="1400">
                <a:solidFill>
                  <a:schemeClr val="dk1"/>
                </a:solidFill>
                <a:latin typeface="Consolas"/>
                <a:ea typeface="Consolas"/>
                <a:cs typeface="Consolas"/>
                <a:sym typeface="Consolas"/>
              </a:endParaRPr>
            </a:p>
          </p:txBody>
        </p:sp>
        <p:sp>
          <p:nvSpPr>
            <p:cNvPr id="437" name="Google Shape;437;p31"/>
            <p:cNvSpPr txBox="1"/>
            <p:nvPr/>
          </p:nvSpPr>
          <p:spPr>
            <a:xfrm>
              <a:off x="7354734" y="4687976"/>
              <a:ext cx="3056262" cy="1477328"/>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Age</a:t>
              </a:r>
              <a:r>
                <a:rPr lang="en" sz="700">
                  <a:solidFill>
                    <a:schemeClr val="dk1"/>
                  </a:solidFill>
                  <a:latin typeface="Consolas"/>
                  <a:ea typeface="Consolas"/>
                  <a:cs typeface="Consolas"/>
                  <a:sym typeface="Consolas"/>
                </a:rPr>
                <a:t>: Early 40s</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Height</a:t>
              </a:r>
              <a:r>
                <a:rPr lang="en" sz="700">
                  <a:solidFill>
                    <a:schemeClr val="dk1"/>
                  </a:solidFill>
                  <a:latin typeface="Consolas"/>
                  <a:ea typeface="Consolas"/>
                  <a:cs typeface="Consolas"/>
                  <a:sym typeface="Consolas"/>
                </a:rPr>
                <a:t>: 188 cm (6’2”)</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Hair</a:t>
              </a:r>
              <a:r>
                <a:rPr lang="en" sz="700">
                  <a:solidFill>
                    <a:schemeClr val="dk1"/>
                  </a:solidFill>
                  <a:latin typeface="Consolas"/>
                  <a:ea typeface="Consolas"/>
                  <a:cs typeface="Consolas"/>
                  <a:sym typeface="Consolas"/>
                </a:rPr>
                <a:t>: Steel-grey, cropped short in a severe, functional military style. </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Eyes</a:t>
              </a:r>
              <a:r>
                <a:rPr lang="en" sz="700">
                  <a:solidFill>
                    <a:schemeClr val="dk1"/>
                  </a:solidFill>
                  <a:latin typeface="Consolas"/>
                  <a:ea typeface="Consolas"/>
                  <a:cs typeface="Consolas"/>
                  <a:sym typeface="Consolas"/>
                </a:rPr>
                <a:t>: Pale blue.</a:t>
              </a:r>
              <a:endParaRPr sz="1100"/>
            </a:p>
            <a:p>
              <a:pPr indent="-88900" lvl="0" marL="127000" marR="0" rtl="0" algn="l">
                <a:spcBef>
                  <a:spcPts val="0"/>
                </a:spcBef>
                <a:spcAft>
                  <a:spcPts val="0"/>
                </a:spcAft>
                <a:buClr>
                  <a:schemeClr val="dk1"/>
                </a:buClr>
                <a:buSzPts val="700"/>
                <a:buFont typeface="Arial"/>
                <a:buNone/>
              </a:pPr>
              <a:r>
                <a:t/>
              </a:r>
              <a:endParaRPr sz="700">
                <a:solidFill>
                  <a:schemeClr val="dk1"/>
                </a:solidFill>
                <a:latin typeface="Consolas"/>
                <a:ea typeface="Consolas"/>
                <a:cs typeface="Consolas"/>
                <a:sym typeface="Consolas"/>
              </a:endParaRPr>
            </a:p>
            <a:p>
              <a:pPr indent="-133350" lvl="0" marL="127000" marR="0" rtl="0" algn="l">
                <a:spcBef>
                  <a:spcPts val="0"/>
                </a:spcBef>
                <a:spcAft>
                  <a:spcPts val="0"/>
                </a:spcAft>
                <a:buClr>
                  <a:schemeClr val="dk1"/>
                </a:buClr>
                <a:buSzPts val="700"/>
                <a:buFont typeface="Arial"/>
                <a:buChar char="•"/>
              </a:pPr>
              <a:r>
                <a:rPr b="1" lang="en" sz="700">
                  <a:solidFill>
                    <a:schemeClr val="dk1"/>
                  </a:solidFill>
                  <a:latin typeface="Consolas"/>
                  <a:ea typeface="Consolas"/>
                  <a:cs typeface="Consolas"/>
                  <a:sym typeface="Consolas"/>
                </a:rPr>
                <a:t>Typical Attire</a:t>
              </a:r>
              <a:r>
                <a:rPr lang="en" sz="700">
                  <a:solidFill>
                    <a:schemeClr val="dk1"/>
                  </a:solidFill>
                  <a:latin typeface="Consolas"/>
                  <a:ea typeface="Consolas"/>
                  <a:cs typeface="Consolas"/>
                  <a:sym typeface="Consolas"/>
                </a:rPr>
                <a:t>: Decorated Parade Dress.</a:t>
              </a:r>
              <a:endParaRPr sz="1100"/>
            </a:p>
          </p:txBody>
        </p:sp>
        <p:sp>
          <p:nvSpPr>
            <p:cNvPr id="438" name="Google Shape;438;p31"/>
            <p:cNvSpPr/>
            <p:nvPr/>
          </p:nvSpPr>
          <p:spPr>
            <a:xfrm>
              <a:off x="5231907" y="6021288"/>
              <a:ext cx="72007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TASK</a:t>
              </a:r>
              <a:endParaRPr b="1" sz="1400">
                <a:solidFill>
                  <a:schemeClr val="dk1"/>
                </a:solidFill>
                <a:latin typeface="Consolas"/>
                <a:ea typeface="Consolas"/>
                <a:cs typeface="Consolas"/>
                <a:sym typeface="Consola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p32"/>
          <p:cNvGrpSpPr/>
          <p:nvPr/>
        </p:nvGrpSpPr>
        <p:grpSpPr>
          <a:xfrm>
            <a:off x="0" y="0"/>
            <a:ext cx="9144000" cy="5143500"/>
            <a:chOff x="1524000" y="0"/>
            <a:chExt cx="9144000" cy="6858000"/>
          </a:xfrm>
        </p:grpSpPr>
        <p:sp>
          <p:nvSpPr>
            <p:cNvPr id="445" name="Google Shape;445;p32"/>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446" name="Google Shape;446;p32"/>
            <p:cNvSpPr/>
            <p:nvPr/>
          </p:nvSpPr>
          <p:spPr>
            <a:xfrm>
              <a:off x="1631504" y="116632"/>
              <a:ext cx="8928992" cy="6624736"/>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447" name="Google Shape;447;p32"/>
            <p:cNvSpPr/>
            <p:nvPr/>
          </p:nvSpPr>
          <p:spPr>
            <a:xfrm>
              <a:off x="2568624" y="116632"/>
              <a:ext cx="42474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STRONGHOLD</a:t>
              </a:r>
              <a:endParaRPr b="1" sz="1400">
                <a:solidFill>
                  <a:schemeClr val="dk1"/>
                </a:solidFill>
                <a:latin typeface="Consolas"/>
                <a:ea typeface="Consolas"/>
                <a:cs typeface="Consolas"/>
                <a:sym typeface="Consolas"/>
              </a:endParaRPr>
            </a:p>
          </p:txBody>
        </p:sp>
        <p:sp>
          <p:nvSpPr>
            <p:cNvPr id="448" name="Google Shape;448;p32"/>
            <p:cNvSpPr/>
            <p:nvPr/>
          </p:nvSpPr>
          <p:spPr>
            <a:xfrm>
              <a:off x="1631504" y="404664"/>
              <a:ext cx="8928992" cy="288032"/>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449" name="Google Shape;449;p32"/>
            <p:cNvSpPr/>
            <p:nvPr/>
          </p:nvSpPr>
          <p:spPr>
            <a:xfrm>
              <a:off x="6816080" y="116632"/>
              <a:ext cx="2520280"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450" name="Google Shape;450;p32"/>
            <p:cNvSpPr/>
            <p:nvPr/>
          </p:nvSpPr>
          <p:spPr>
            <a:xfrm>
              <a:off x="9336360" y="116632"/>
              <a:ext cx="1224136" cy="288032"/>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451" name="Google Shape;451;p32"/>
            <p:cNvSpPr/>
            <p:nvPr/>
          </p:nvSpPr>
          <p:spPr>
            <a:xfrm>
              <a:off x="1631504" y="692696"/>
              <a:ext cx="8928992" cy="288032"/>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452" name="Google Shape;452;p32"/>
            <p:cNvSpPr/>
            <p:nvPr/>
          </p:nvSpPr>
          <p:spPr>
            <a:xfrm>
              <a:off x="1631504" y="980728"/>
              <a:ext cx="8928992" cy="288032"/>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SATELLITE VIEW OF STRONGHOLD - 10 DAYS AGO</a:t>
              </a:r>
              <a:endParaRPr sz="1100">
                <a:solidFill>
                  <a:schemeClr val="lt1"/>
                </a:solidFill>
                <a:latin typeface="Consolas"/>
                <a:ea typeface="Consolas"/>
                <a:cs typeface="Consolas"/>
                <a:sym typeface="Consolas"/>
              </a:endParaRPr>
            </a:p>
          </p:txBody>
        </p:sp>
        <p:sp>
          <p:nvSpPr>
            <p:cNvPr id="453" name="Google Shape;453;p32"/>
            <p:cNvSpPr/>
            <p:nvPr/>
          </p:nvSpPr>
          <p:spPr>
            <a:xfrm>
              <a:off x="1631505" y="404664"/>
              <a:ext cx="36004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454" name="Google Shape;454;p32"/>
            <p:cNvSpPr/>
            <p:nvPr/>
          </p:nvSpPr>
          <p:spPr>
            <a:xfrm>
              <a:off x="1631504" y="692696"/>
              <a:ext cx="103522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455" name="Google Shape;455;p32"/>
            <p:cNvSpPr/>
            <p:nvPr/>
          </p:nvSpPr>
          <p:spPr>
            <a:xfrm>
              <a:off x="3431704" y="404664"/>
              <a:ext cx="81441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456" name="Google Shape;456;p32"/>
            <p:cNvSpPr/>
            <p:nvPr/>
          </p:nvSpPr>
          <p:spPr>
            <a:xfrm>
              <a:off x="1631504" y="116632"/>
              <a:ext cx="937120" cy="288032"/>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INTEL</a:t>
              </a:r>
              <a:endParaRPr b="1" sz="1400">
                <a:solidFill>
                  <a:schemeClr val="dk1"/>
                </a:solidFill>
                <a:latin typeface="Consolas"/>
                <a:ea typeface="Consolas"/>
                <a:cs typeface="Consolas"/>
                <a:sym typeface="Consolas"/>
              </a:endParaRPr>
            </a:p>
          </p:txBody>
        </p:sp>
        <p:sp>
          <p:nvSpPr>
            <p:cNvPr id="457" name="Google Shape;457;p32"/>
            <p:cNvSpPr/>
            <p:nvPr/>
          </p:nvSpPr>
          <p:spPr>
            <a:xfrm>
              <a:off x="1991548" y="404664"/>
              <a:ext cx="1440159"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IM-2K2521-03</a:t>
              </a:r>
              <a:endParaRPr sz="800">
                <a:solidFill>
                  <a:schemeClr val="dk1"/>
                </a:solidFill>
                <a:latin typeface="Consolas"/>
                <a:ea typeface="Consolas"/>
                <a:cs typeface="Consolas"/>
                <a:sym typeface="Consolas"/>
              </a:endParaRPr>
            </a:p>
          </p:txBody>
        </p:sp>
        <p:sp>
          <p:nvSpPr>
            <p:cNvPr id="458" name="Google Shape;458;p32"/>
            <p:cNvSpPr/>
            <p:nvPr/>
          </p:nvSpPr>
          <p:spPr>
            <a:xfrm>
              <a:off x="2666726" y="692696"/>
              <a:ext cx="155706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MSA-12D#135</a:t>
              </a:r>
              <a:endParaRPr sz="800">
                <a:solidFill>
                  <a:schemeClr val="dk1"/>
                </a:solidFill>
                <a:latin typeface="Consolas"/>
                <a:ea typeface="Consolas"/>
                <a:cs typeface="Consolas"/>
                <a:sym typeface="Consolas"/>
              </a:endParaRPr>
            </a:p>
          </p:txBody>
        </p:sp>
        <p:sp>
          <p:nvSpPr>
            <p:cNvPr id="459" name="Google Shape;459;p32"/>
            <p:cNvSpPr/>
            <p:nvPr/>
          </p:nvSpPr>
          <p:spPr>
            <a:xfrm>
              <a:off x="4246114" y="404664"/>
              <a:ext cx="98579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460" name="Google Shape;460;p32"/>
            <p:cNvSpPr/>
            <p:nvPr/>
          </p:nvSpPr>
          <p:spPr>
            <a:xfrm>
              <a:off x="4209606" y="692696"/>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461" name="Google Shape;461;p32"/>
            <p:cNvSpPr/>
            <p:nvPr/>
          </p:nvSpPr>
          <p:spPr>
            <a:xfrm>
              <a:off x="4713662" y="692696"/>
              <a:ext cx="913780"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21:27 Z</a:t>
              </a:r>
              <a:endParaRPr sz="800">
                <a:solidFill>
                  <a:schemeClr val="dk1"/>
                </a:solidFill>
                <a:latin typeface="Consolas"/>
                <a:ea typeface="Consolas"/>
                <a:cs typeface="Consolas"/>
                <a:sym typeface="Consolas"/>
              </a:endParaRPr>
            </a:p>
          </p:txBody>
        </p:sp>
        <p:sp>
          <p:nvSpPr>
            <p:cNvPr id="462" name="Google Shape;462;p32"/>
            <p:cNvSpPr/>
            <p:nvPr/>
          </p:nvSpPr>
          <p:spPr>
            <a:xfrm>
              <a:off x="5231904" y="404664"/>
              <a:ext cx="50405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463" name="Google Shape;463;p32"/>
            <p:cNvSpPr/>
            <p:nvPr/>
          </p:nvSpPr>
          <p:spPr>
            <a:xfrm>
              <a:off x="5735960" y="404664"/>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09/21/2025</a:t>
              </a:r>
              <a:endParaRPr sz="800">
                <a:solidFill>
                  <a:schemeClr val="dk1"/>
                </a:solidFill>
                <a:latin typeface="Consolas"/>
                <a:ea typeface="Consolas"/>
                <a:cs typeface="Consolas"/>
                <a:sym typeface="Consolas"/>
              </a:endParaRPr>
            </a:p>
          </p:txBody>
        </p:sp>
        <p:sp>
          <p:nvSpPr>
            <p:cNvPr id="464" name="Google Shape;464;p32"/>
            <p:cNvSpPr/>
            <p:nvPr/>
          </p:nvSpPr>
          <p:spPr>
            <a:xfrm>
              <a:off x="5627442" y="692696"/>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465" name="Google Shape;465;p32"/>
            <p:cNvSpPr/>
            <p:nvPr/>
          </p:nvSpPr>
          <p:spPr>
            <a:xfrm>
              <a:off x="6131496" y="692696"/>
              <a:ext cx="972616"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084 267</a:t>
              </a:r>
              <a:endParaRPr sz="800">
                <a:solidFill>
                  <a:schemeClr val="dk1"/>
                </a:solidFill>
                <a:latin typeface="Consolas"/>
                <a:ea typeface="Consolas"/>
                <a:cs typeface="Consolas"/>
                <a:sym typeface="Consolas"/>
              </a:endParaRPr>
            </a:p>
          </p:txBody>
        </p:sp>
        <p:sp>
          <p:nvSpPr>
            <p:cNvPr id="466" name="Google Shape;466;p32"/>
            <p:cNvSpPr/>
            <p:nvPr/>
          </p:nvSpPr>
          <p:spPr>
            <a:xfrm>
              <a:off x="6708576" y="404664"/>
              <a:ext cx="50405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467" name="Google Shape;467;p32"/>
            <p:cNvSpPr/>
            <p:nvPr/>
          </p:nvSpPr>
          <p:spPr>
            <a:xfrm>
              <a:off x="7212632"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56.965851</a:t>
              </a:r>
              <a:endParaRPr sz="1100"/>
            </a:p>
          </p:txBody>
        </p:sp>
        <p:sp>
          <p:nvSpPr>
            <p:cNvPr id="468" name="Google Shape;468;p32"/>
            <p:cNvSpPr/>
            <p:nvPr/>
          </p:nvSpPr>
          <p:spPr>
            <a:xfrm>
              <a:off x="9624392" y="404664"/>
              <a:ext cx="936102"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469" name="Google Shape;469;p32"/>
            <p:cNvSpPr/>
            <p:nvPr/>
          </p:nvSpPr>
          <p:spPr>
            <a:xfrm>
              <a:off x="7104114" y="692696"/>
              <a:ext cx="1728190" cy="288032"/>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470" name="Google Shape;470;p32"/>
            <p:cNvSpPr/>
            <p:nvPr/>
          </p:nvSpPr>
          <p:spPr>
            <a:xfrm>
              <a:off x="8832304" y="692696"/>
              <a:ext cx="1728190" cy="288032"/>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471" name="Google Shape;471;p32"/>
            <p:cNvSpPr/>
            <p:nvPr/>
          </p:nvSpPr>
          <p:spPr>
            <a:xfrm>
              <a:off x="1631502" y="1270918"/>
              <a:ext cx="8928992" cy="547045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32"/>
            <p:cNvSpPr/>
            <p:nvPr/>
          </p:nvSpPr>
          <p:spPr>
            <a:xfrm>
              <a:off x="8184232" y="404664"/>
              <a:ext cx="504054"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473" name="Google Shape;473;p32"/>
            <p:cNvSpPr/>
            <p:nvPr/>
          </p:nvSpPr>
          <p:spPr>
            <a:xfrm>
              <a:off x="8688287" y="404664"/>
              <a:ext cx="972615" cy="288032"/>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13.3751075</a:t>
              </a:r>
              <a:endParaRPr sz="800">
                <a:solidFill>
                  <a:schemeClr val="dk1"/>
                </a:solidFill>
                <a:latin typeface="Consolas"/>
                <a:ea typeface="Consolas"/>
                <a:cs typeface="Consolas"/>
                <a:sym typeface="Consolas"/>
              </a:endParaRPr>
            </a:p>
          </p:txBody>
        </p:sp>
        <p:pic>
          <p:nvPicPr>
            <p:cNvPr id="474" name="Google Shape;474;p32"/>
            <p:cNvPicPr preferRelativeResize="0"/>
            <p:nvPr/>
          </p:nvPicPr>
          <p:blipFill rotWithShape="1">
            <a:blip r:embed="rId3">
              <a:alphaModFix/>
            </a:blip>
            <a:srcRect b="12770" l="11322" r="12485" t="23442"/>
            <a:stretch/>
          </p:blipFill>
          <p:spPr>
            <a:xfrm>
              <a:off x="1719272" y="1373687"/>
              <a:ext cx="8722003" cy="3030847"/>
            </a:xfrm>
            <a:prstGeom prst="rect">
              <a:avLst/>
            </a:prstGeom>
            <a:noFill/>
            <a:ln cap="flat" cmpd="sng" w="28575">
              <a:solidFill>
                <a:schemeClr val="dk1"/>
              </a:solidFill>
              <a:prstDash val="solid"/>
              <a:round/>
              <a:headEnd len="sm" w="sm" type="none"/>
              <a:tailEnd len="sm" w="sm" type="none"/>
            </a:ln>
          </p:spPr>
        </p:pic>
        <p:pic>
          <p:nvPicPr>
            <p:cNvPr descr="North ｜ N ｜ Map mark --Icon ｜ Illustration ｜ Free material ｜ Transparent  background" id="475" name="Google Shape;475;p32"/>
            <p:cNvPicPr preferRelativeResize="0"/>
            <p:nvPr/>
          </p:nvPicPr>
          <p:blipFill rotWithShape="1">
            <a:blip r:embed="rId4">
              <a:alphaModFix/>
            </a:blip>
            <a:srcRect b="0" l="0" r="0" t="0"/>
            <a:stretch/>
          </p:blipFill>
          <p:spPr>
            <a:xfrm>
              <a:off x="10201917" y="1383208"/>
              <a:ext cx="270811" cy="292374"/>
            </a:xfrm>
            <a:prstGeom prst="rect">
              <a:avLst/>
            </a:prstGeom>
            <a:noFill/>
            <a:ln>
              <a:noFill/>
            </a:ln>
          </p:spPr>
        </p:pic>
        <p:pic>
          <p:nvPicPr>
            <p:cNvPr id="476" name="Google Shape;476;p32"/>
            <p:cNvPicPr preferRelativeResize="0"/>
            <p:nvPr/>
          </p:nvPicPr>
          <p:blipFill rotWithShape="1">
            <a:blip r:embed="rId5">
              <a:alphaModFix/>
            </a:blip>
            <a:srcRect b="13381" l="29630" r="36130" t="7730"/>
            <a:stretch/>
          </p:blipFill>
          <p:spPr>
            <a:xfrm>
              <a:off x="1750728" y="4487674"/>
              <a:ext cx="2182050" cy="2177179"/>
            </a:xfrm>
            <a:prstGeom prst="rect">
              <a:avLst/>
            </a:prstGeom>
            <a:noFill/>
            <a:ln cap="flat" cmpd="sng" w="28575">
              <a:solidFill>
                <a:schemeClr val="dk1"/>
              </a:solidFill>
              <a:prstDash val="solid"/>
              <a:round/>
              <a:headEnd len="sm" w="sm" type="none"/>
              <a:tailEnd len="sm" w="sm" type="none"/>
            </a:ln>
          </p:spPr>
        </p:pic>
        <p:sp>
          <p:nvSpPr>
            <p:cNvPr id="477" name="Google Shape;477;p32"/>
            <p:cNvSpPr/>
            <p:nvPr/>
          </p:nvSpPr>
          <p:spPr>
            <a:xfrm>
              <a:off x="5943600" y="3276600"/>
              <a:ext cx="304800" cy="30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478" name="Google Shape;478;p32"/>
            <p:cNvPicPr preferRelativeResize="0"/>
            <p:nvPr/>
          </p:nvPicPr>
          <p:blipFill rotWithShape="1">
            <a:blip r:embed="rId6">
              <a:alphaModFix/>
            </a:blip>
            <a:srcRect b="0" l="0" r="0" t="0"/>
            <a:stretch/>
          </p:blipFill>
          <p:spPr>
            <a:xfrm>
              <a:off x="8259223" y="4487674"/>
              <a:ext cx="2182050" cy="2174420"/>
            </a:xfrm>
            <a:prstGeom prst="rect">
              <a:avLst/>
            </a:prstGeom>
            <a:noFill/>
            <a:ln cap="flat" cmpd="sng" w="28575">
              <a:solidFill>
                <a:schemeClr val="dk1"/>
              </a:solidFill>
              <a:prstDash val="solid"/>
              <a:round/>
              <a:headEnd len="sm" w="sm" type="none"/>
              <a:tailEnd len="sm" w="sm" type="none"/>
            </a:ln>
          </p:spPr>
        </p:pic>
        <p:pic>
          <p:nvPicPr>
            <p:cNvPr descr="Aerial view of a building&#10;&#10;AI-generated content may be incorrect." id="479" name="Google Shape;479;p32"/>
            <p:cNvPicPr preferRelativeResize="0"/>
            <p:nvPr/>
          </p:nvPicPr>
          <p:blipFill rotWithShape="1">
            <a:blip r:embed="rId7">
              <a:alphaModFix/>
            </a:blip>
            <a:srcRect b="36082" l="42523" r="33614" t="21793"/>
            <a:stretch/>
          </p:blipFill>
          <p:spPr>
            <a:xfrm>
              <a:off x="5015880" y="4487677"/>
              <a:ext cx="2182050" cy="2170551"/>
            </a:xfrm>
            <a:prstGeom prst="rect">
              <a:avLst/>
            </a:prstGeom>
            <a:noFill/>
            <a:ln cap="flat" cmpd="sng" w="28575">
              <a:solidFill>
                <a:schemeClr val="dk1"/>
              </a:solidFill>
              <a:prstDash val="solid"/>
              <a:round/>
              <a:headEnd len="sm" w="sm" type="none"/>
              <a:tailEnd len="sm" w="sm" type="none"/>
            </a:ln>
          </p:spPr>
        </p:pic>
      </p:grpSp>
      <p:sp>
        <p:nvSpPr>
          <p:cNvPr id="480" name="Google Shape;480;p32"/>
          <p:cNvSpPr/>
          <p:nvPr/>
        </p:nvSpPr>
        <p:spPr>
          <a:xfrm>
            <a:off x="8068152" y="4451099"/>
            <a:ext cx="639300" cy="1152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Shilka</a:t>
            </a:r>
            <a:endParaRPr sz="900">
              <a:solidFill>
                <a:schemeClr val="lt1"/>
              </a:solidFill>
              <a:latin typeface="Consolas"/>
              <a:ea typeface="Consolas"/>
              <a:cs typeface="Consolas"/>
              <a:sym typeface="Consolas"/>
            </a:endParaRPr>
          </a:p>
        </p:txBody>
      </p:sp>
      <p:sp>
        <p:nvSpPr>
          <p:cNvPr id="481" name="Google Shape;481;p32"/>
          <p:cNvSpPr/>
          <p:nvPr/>
        </p:nvSpPr>
        <p:spPr>
          <a:xfrm>
            <a:off x="6084168" y="1688735"/>
            <a:ext cx="2479196" cy="1286674"/>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2" name="Google Shape;482;p32"/>
          <p:cNvSpPr/>
          <p:nvPr/>
        </p:nvSpPr>
        <p:spPr>
          <a:xfrm rot="10022452">
            <a:off x="8250170" y="4207413"/>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3" name="Google Shape;483;p32"/>
          <p:cNvSpPr/>
          <p:nvPr/>
        </p:nvSpPr>
        <p:spPr>
          <a:xfrm>
            <a:off x="7369728" y="3419344"/>
            <a:ext cx="485548" cy="108012"/>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T-72</a:t>
            </a:r>
            <a:endParaRPr sz="900">
              <a:solidFill>
                <a:schemeClr val="lt1"/>
              </a:solidFill>
              <a:latin typeface="Consolas"/>
              <a:ea typeface="Consolas"/>
              <a:cs typeface="Consolas"/>
              <a:sym typeface="Consolas"/>
            </a:endParaRPr>
          </a:p>
        </p:txBody>
      </p:sp>
      <p:sp>
        <p:nvSpPr>
          <p:cNvPr id="484" name="Google Shape;484;p32"/>
          <p:cNvSpPr/>
          <p:nvPr/>
        </p:nvSpPr>
        <p:spPr>
          <a:xfrm rot="5128402">
            <a:off x="7233362" y="3400326"/>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5" name="Google Shape;485;p32"/>
          <p:cNvSpPr/>
          <p:nvPr/>
        </p:nvSpPr>
        <p:spPr>
          <a:xfrm>
            <a:off x="8406426" y="3689180"/>
            <a:ext cx="485548" cy="108012"/>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Radar</a:t>
            </a:r>
            <a:endParaRPr sz="900">
              <a:solidFill>
                <a:schemeClr val="lt1"/>
              </a:solidFill>
              <a:latin typeface="Consolas"/>
              <a:ea typeface="Consolas"/>
              <a:cs typeface="Consolas"/>
              <a:sym typeface="Consolas"/>
            </a:endParaRPr>
          </a:p>
        </p:txBody>
      </p:sp>
      <p:sp>
        <p:nvSpPr>
          <p:cNvPr id="486" name="Google Shape;486;p32"/>
          <p:cNvSpPr/>
          <p:nvPr/>
        </p:nvSpPr>
        <p:spPr>
          <a:xfrm rot="3710920">
            <a:off x="8389281" y="3812901"/>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7" name="Google Shape;487;p32"/>
          <p:cNvSpPr/>
          <p:nvPr/>
        </p:nvSpPr>
        <p:spPr>
          <a:xfrm>
            <a:off x="5841149" y="4407950"/>
            <a:ext cx="851700" cy="6033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Large Presence of IFVs and Armored Vehicles</a:t>
            </a:r>
            <a:endParaRPr sz="800">
              <a:solidFill>
                <a:schemeClr val="lt1"/>
              </a:solidFill>
              <a:latin typeface="Consolas"/>
              <a:ea typeface="Consolas"/>
              <a:cs typeface="Consolas"/>
              <a:sym typeface="Consolas"/>
            </a:endParaRPr>
          </a:p>
        </p:txBody>
      </p:sp>
      <p:sp>
        <p:nvSpPr>
          <p:cNvPr id="488" name="Google Shape;488;p32"/>
          <p:cNvSpPr/>
          <p:nvPr/>
        </p:nvSpPr>
        <p:spPr>
          <a:xfrm rot="-7465236">
            <a:off x="6807136" y="4480050"/>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9" name="Google Shape;489;p32"/>
          <p:cNvSpPr/>
          <p:nvPr/>
        </p:nvSpPr>
        <p:spPr>
          <a:xfrm rot="-7577063">
            <a:off x="7488947" y="4480051"/>
            <a:ext cx="34289" cy="18037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32"/>
          <p:cNvSpPr/>
          <p:nvPr/>
        </p:nvSpPr>
        <p:spPr>
          <a:xfrm>
            <a:off x="6567307" y="4604702"/>
            <a:ext cx="1012999" cy="34289"/>
          </a:xfrm>
          <a:prstGeom prst="mathMinus">
            <a:avLst>
              <a:gd fmla="val 23520" name="adj1"/>
            </a:avLst>
          </a:prstGeom>
          <a:solidFill>
            <a:schemeClr val="accent1"/>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1" name="Google Shape;491;p32"/>
          <p:cNvSpPr/>
          <p:nvPr/>
        </p:nvSpPr>
        <p:spPr>
          <a:xfrm>
            <a:off x="2507627" y="4297600"/>
            <a:ext cx="851700" cy="7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Helicopters of Various Types</a:t>
            </a:r>
            <a:endParaRPr sz="800">
              <a:solidFill>
                <a:schemeClr val="lt1"/>
              </a:solidFill>
              <a:latin typeface="Consolas"/>
              <a:ea typeface="Consolas"/>
              <a:cs typeface="Consolas"/>
              <a:sym typeface="Consolas"/>
            </a:endParaRPr>
          </a:p>
        </p:txBody>
      </p:sp>
      <p:sp>
        <p:nvSpPr>
          <p:cNvPr id="492" name="Google Shape;492;p32"/>
          <p:cNvSpPr/>
          <p:nvPr/>
        </p:nvSpPr>
        <p:spPr>
          <a:xfrm>
            <a:off x="359532" y="1653648"/>
            <a:ext cx="2049246" cy="1512168"/>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3" name="Google Shape;493;p32"/>
          <p:cNvSpPr/>
          <p:nvPr/>
        </p:nvSpPr>
        <p:spPr>
          <a:xfrm rot="5128402">
            <a:off x="2352856" y="4291139"/>
            <a:ext cx="34289" cy="290759"/>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32"/>
          <p:cNvSpPr/>
          <p:nvPr/>
        </p:nvSpPr>
        <p:spPr>
          <a:xfrm>
            <a:off x="2616952" y="3414775"/>
            <a:ext cx="766800" cy="615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Unmanned Ground Vehicles</a:t>
            </a:r>
            <a:endParaRPr sz="800">
              <a:solidFill>
                <a:schemeClr val="lt1"/>
              </a:solidFill>
              <a:latin typeface="Consolas"/>
              <a:ea typeface="Consolas"/>
              <a:cs typeface="Consolas"/>
              <a:sym typeface="Consolas"/>
            </a:endParaRPr>
          </a:p>
        </p:txBody>
      </p:sp>
      <p:sp>
        <p:nvSpPr>
          <p:cNvPr id="495" name="Google Shape;495;p32"/>
          <p:cNvSpPr/>
          <p:nvPr/>
        </p:nvSpPr>
        <p:spPr>
          <a:xfrm rot="-5400000">
            <a:off x="3687143" y="3361078"/>
            <a:ext cx="34289" cy="871328"/>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6" name="Google Shape;496;p32"/>
          <p:cNvSpPr/>
          <p:nvPr/>
        </p:nvSpPr>
        <p:spPr>
          <a:xfrm>
            <a:off x="4677200" y="2036475"/>
            <a:ext cx="829200" cy="970500"/>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p:nvPr/>
        </p:nvSpPr>
        <p:spPr>
          <a:xfrm>
            <a:off x="8068152" y="4451099"/>
            <a:ext cx="639300" cy="1152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Shilka</a:t>
            </a:r>
            <a:endParaRPr sz="900">
              <a:solidFill>
                <a:schemeClr val="lt1"/>
              </a:solidFill>
              <a:latin typeface="Consolas"/>
              <a:ea typeface="Consolas"/>
              <a:cs typeface="Consolas"/>
              <a:sym typeface="Consolas"/>
            </a:endParaRPr>
          </a:p>
        </p:txBody>
      </p:sp>
      <p:sp>
        <p:nvSpPr>
          <p:cNvPr id="503" name="Google Shape;503;p33"/>
          <p:cNvSpPr/>
          <p:nvPr/>
        </p:nvSpPr>
        <p:spPr>
          <a:xfrm rot="10009022">
            <a:off x="8250248" y="4207447"/>
            <a:ext cx="34201" cy="180405"/>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4" name="Google Shape;504;p33"/>
          <p:cNvSpPr/>
          <p:nvPr/>
        </p:nvSpPr>
        <p:spPr>
          <a:xfrm>
            <a:off x="7369728" y="3419344"/>
            <a:ext cx="485400" cy="1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T-72</a:t>
            </a:r>
            <a:endParaRPr sz="900">
              <a:solidFill>
                <a:schemeClr val="lt1"/>
              </a:solidFill>
              <a:latin typeface="Consolas"/>
              <a:ea typeface="Consolas"/>
              <a:cs typeface="Consolas"/>
              <a:sym typeface="Consolas"/>
            </a:endParaRPr>
          </a:p>
        </p:txBody>
      </p:sp>
      <p:sp>
        <p:nvSpPr>
          <p:cNvPr id="505" name="Google Shape;505;p33"/>
          <p:cNvSpPr/>
          <p:nvPr/>
        </p:nvSpPr>
        <p:spPr>
          <a:xfrm rot="5129161">
            <a:off x="7233408" y="3400330"/>
            <a:ext cx="34306" cy="180252"/>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6" name="Google Shape;506;p33"/>
          <p:cNvSpPr/>
          <p:nvPr/>
        </p:nvSpPr>
        <p:spPr>
          <a:xfrm>
            <a:off x="8406426" y="3689180"/>
            <a:ext cx="485400" cy="1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onsolas"/>
                <a:ea typeface="Consolas"/>
                <a:cs typeface="Consolas"/>
                <a:sym typeface="Consolas"/>
              </a:rPr>
              <a:t>Radar</a:t>
            </a:r>
            <a:endParaRPr sz="900">
              <a:solidFill>
                <a:schemeClr val="lt1"/>
              </a:solidFill>
              <a:latin typeface="Consolas"/>
              <a:ea typeface="Consolas"/>
              <a:cs typeface="Consolas"/>
              <a:sym typeface="Consolas"/>
            </a:endParaRPr>
          </a:p>
        </p:txBody>
      </p:sp>
      <p:sp>
        <p:nvSpPr>
          <p:cNvPr id="507" name="Google Shape;507;p33"/>
          <p:cNvSpPr/>
          <p:nvPr/>
        </p:nvSpPr>
        <p:spPr>
          <a:xfrm rot="3712119">
            <a:off x="8389277" y="3812978"/>
            <a:ext cx="34359" cy="180389"/>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8" name="Google Shape;508;p33"/>
          <p:cNvSpPr/>
          <p:nvPr/>
        </p:nvSpPr>
        <p:spPr>
          <a:xfrm>
            <a:off x="5841149" y="4407950"/>
            <a:ext cx="851700" cy="6033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Large Presence of IFVs and Armored Vehicles</a:t>
            </a:r>
            <a:endParaRPr sz="800">
              <a:solidFill>
                <a:schemeClr val="lt1"/>
              </a:solidFill>
              <a:latin typeface="Consolas"/>
              <a:ea typeface="Consolas"/>
              <a:cs typeface="Consolas"/>
              <a:sym typeface="Consolas"/>
            </a:endParaRPr>
          </a:p>
        </p:txBody>
      </p:sp>
      <p:sp>
        <p:nvSpPr>
          <p:cNvPr id="509" name="Google Shape;509;p33"/>
          <p:cNvSpPr/>
          <p:nvPr/>
        </p:nvSpPr>
        <p:spPr>
          <a:xfrm rot="-7479807">
            <a:off x="6807081" y="4480061"/>
            <a:ext cx="34285" cy="180404"/>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0" name="Google Shape;510;p33"/>
          <p:cNvSpPr/>
          <p:nvPr/>
        </p:nvSpPr>
        <p:spPr>
          <a:xfrm rot="-7588154">
            <a:off x="7488927" y="4479988"/>
            <a:ext cx="34321" cy="180490"/>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1" name="Google Shape;511;p33"/>
          <p:cNvSpPr/>
          <p:nvPr/>
        </p:nvSpPr>
        <p:spPr>
          <a:xfrm>
            <a:off x="6567307" y="4604702"/>
            <a:ext cx="1013100" cy="34200"/>
          </a:xfrm>
          <a:prstGeom prst="mathMinus">
            <a:avLst>
              <a:gd fmla="val 23520" name="adj1"/>
            </a:avLst>
          </a:prstGeom>
          <a:solidFill>
            <a:schemeClr val="accent1"/>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2" name="Google Shape;512;p33"/>
          <p:cNvSpPr/>
          <p:nvPr/>
        </p:nvSpPr>
        <p:spPr>
          <a:xfrm>
            <a:off x="2507627" y="4297600"/>
            <a:ext cx="851700" cy="708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Helicopters of Various Types</a:t>
            </a:r>
            <a:endParaRPr sz="800">
              <a:solidFill>
                <a:schemeClr val="lt1"/>
              </a:solidFill>
              <a:latin typeface="Consolas"/>
              <a:ea typeface="Consolas"/>
              <a:cs typeface="Consolas"/>
              <a:sym typeface="Consolas"/>
            </a:endParaRPr>
          </a:p>
        </p:txBody>
      </p:sp>
      <p:sp>
        <p:nvSpPr>
          <p:cNvPr id="513" name="Google Shape;513;p33"/>
          <p:cNvSpPr/>
          <p:nvPr/>
        </p:nvSpPr>
        <p:spPr>
          <a:xfrm>
            <a:off x="359532" y="1653648"/>
            <a:ext cx="2049300" cy="1512300"/>
          </a:xfrm>
          <a:prstGeom prst="rect">
            <a:avLst/>
          </a:prstGeom>
          <a:no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4" name="Google Shape;514;p33"/>
          <p:cNvSpPr/>
          <p:nvPr/>
        </p:nvSpPr>
        <p:spPr>
          <a:xfrm rot="5129161">
            <a:off x="2352870" y="4291106"/>
            <a:ext cx="34306" cy="290696"/>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33"/>
          <p:cNvSpPr/>
          <p:nvPr/>
        </p:nvSpPr>
        <p:spPr>
          <a:xfrm>
            <a:off x="2616952" y="3414775"/>
            <a:ext cx="766800" cy="615000"/>
          </a:xfrm>
          <a:prstGeom prst="rect">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onsolas"/>
                <a:ea typeface="Consolas"/>
                <a:cs typeface="Consolas"/>
                <a:sym typeface="Consolas"/>
              </a:rPr>
              <a:t>Sizeable Presence of Unmanned Ground Vehicles</a:t>
            </a:r>
            <a:endParaRPr sz="800">
              <a:solidFill>
                <a:schemeClr val="lt1"/>
              </a:solidFill>
              <a:latin typeface="Consolas"/>
              <a:ea typeface="Consolas"/>
              <a:cs typeface="Consolas"/>
              <a:sym typeface="Consolas"/>
            </a:endParaRPr>
          </a:p>
        </p:txBody>
      </p:sp>
      <p:sp>
        <p:nvSpPr>
          <p:cNvPr id="516" name="Google Shape;516;p33"/>
          <p:cNvSpPr/>
          <p:nvPr/>
        </p:nvSpPr>
        <p:spPr>
          <a:xfrm rot="-5400000">
            <a:off x="3687124" y="3361187"/>
            <a:ext cx="34200" cy="871200"/>
          </a:xfrm>
          <a:prstGeom prst="downArrow">
            <a:avLst>
              <a:gd fmla="val 50000" name="adj1"/>
              <a:gd fmla="val 50000" name="adj2"/>
            </a:avLst>
          </a:prstGeom>
          <a:solidFill>
            <a:srgbClr val="953734"/>
          </a:solidFill>
          <a:ln cap="flat" cmpd="sng" w="25400">
            <a:solidFill>
              <a:srgbClr val="95373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17" name="Google Shape;517;p33"/>
          <p:cNvGrpSpPr/>
          <p:nvPr/>
        </p:nvGrpSpPr>
        <p:grpSpPr>
          <a:xfrm>
            <a:off x="0" y="0"/>
            <a:ext cx="9144000" cy="5143500"/>
            <a:chOff x="1524000" y="0"/>
            <a:chExt cx="9144000" cy="6858000"/>
          </a:xfrm>
        </p:grpSpPr>
        <p:sp>
          <p:nvSpPr>
            <p:cNvPr id="518" name="Google Shape;518;p33"/>
            <p:cNvSpPr/>
            <p:nvPr/>
          </p:nvSpPr>
          <p:spPr>
            <a:xfrm>
              <a:off x="1524000" y="0"/>
              <a:ext cx="9144000"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19" name="Google Shape;519;p33"/>
            <p:cNvSpPr/>
            <p:nvPr/>
          </p:nvSpPr>
          <p:spPr>
            <a:xfrm>
              <a:off x="1631504" y="116632"/>
              <a:ext cx="8928900" cy="66246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20" name="Google Shape;520;p33"/>
            <p:cNvSpPr/>
            <p:nvPr/>
          </p:nvSpPr>
          <p:spPr>
            <a:xfrm>
              <a:off x="2568624" y="116632"/>
              <a:ext cx="42474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STRONGHOLD</a:t>
              </a:r>
              <a:endParaRPr b="1" sz="1400">
                <a:solidFill>
                  <a:schemeClr val="dk1"/>
                </a:solidFill>
                <a:latin typeface="Consolas"/>
                <a:ea typeface="Consolas"/>
                <a:cs typeface="Consolas"/>
                <a:sym typeface="Consolas"/>
              </a:endParaRPr>
            </a:p>
          </p:txBody>
        </p:sp>
        <p:sp>
          <p:nvSpPr>
            <p:cNvPr id="521" name="Google Shape;521;p33"/>
            <p:cNvSpPr/>
            <p:nvPr/>
          </p:nvSpPr>
          <p:spPr>
            <a:xfrm>
              <a:off x="1631504" y="404664"/>
              <a:ext cx="8928900" cy="288000"/>
            </a:xfrm>
            <a:prstGeom prst="rect">
              <a:avLst/>
            </a:prstGeom>
            <a:solidFill>
              <a:schemeClr val="accent4"/>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22" name="Google Shape;522;p33"/>
            <p:cNvSpPr/>
            <p:nvPr/>
          </p:nvSpPr>
          <p:spPr>
            <a:xfrm>
              <a:off x="6816080" y="116632"/>
              <a:ext cx="2520300" cy="288000"/>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TS // SI // NOFORN</a:t>
              </a:r>
              <a:endParaRPr b="1" sz="1400">
                <a:solidFill>
                  <a:schemeClr val="dk1"/>
                </a:solidFill>
                <a:latin typeface="Consolas"/>
                <a:ea typeface="Consolas"/>
                <a:cs typeface="Consolas"/>
                <a:sym typeface="Consolas"/>
              </a:endParaRPr>
            </a:p>
          </p:txBody>
        </p:sp>
        <p:sp>
          <p:nvSpPr>
            <p:cNvPr id="523" name="Google Shape;523;p33"/>
            <p:cNvSpPr/>
            <p:nvPr/>
          </p:nvSpPr>
          <p:spPr>
            <a:xfrm>
              <a:off x="9336360" y="116632"/>
              <a:ext cx="1224000" cy="288000"/>
            </a:xfrm>
            <a:prstGeom prst="rect">
              <a:avLst/>
            </a:prstGeom>
            <a:solidFill>
              <a:srgbClr val="93CDDD"/>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PHASE-1</a:t>
              </a:r>
              <a:endParaRPr b="1" sz="1400">
                <a:solidFill>
                  <a:schemeClr val="dk1"/>
                </a:solidFill>
                <a:latin typeface="Consolas"/>
                <a:ea typeface="Consolas"/>
                <a:cs typeface="Consolas"/>
                <a:sym typeface="Consolas"/>
              </a:endParaRPr>
            </a:p>
          </p:txBody>
        </p:sp>
        <p:sp>
          <p:nvSpPr>
            <p:cNvPr id="524" name="Google Shape;524;p33"/>
            <p:cNvSpPr/>
            <p:nvPr/>
          </p:nvSpPr>
          <p:spPr>
            <a:xfrm>
              <a:off x="1631504" y="692696"/>
              <a:ext cx="8928900" cy="288000"/>
            </a:xfrm>
            <a:prstGeom prst="rect">
              <a:avLst/>
            </a:prstGeom>
            <a:solidFill>
              <a:schemeClr val="lt2"/>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onsolas"/>
                <a:ea typeface="Consolas"/>
                <a:cs typeface="Consolas"/>
                <a:sym typeface="Consolas"/>
              </a:endParaRPr>
            </a:p>
          </p:txBody>
        </p:sp>
        <p:sp>
          <p:nvSpPr>
            <p:cNvPr id="525" name="Google Shape;525;p33"/>
            <p:cNvSpPr/>
            <p:nvPr/>
          </p:nvSpPr>
          <p:spPr>
            <a:xfrm>
              <a:off x="1631504" y="980728"/>
              <a:ext cx="8928900" cy="288000"/>
            </a:xfrm>
            <a:prstGeom prst="rect">
              <a:avLst/>
            </a:prstGeom>
            <a:solidFill>
              <a:schemeClr val="dk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onsolas"/>
                  <a:ea typeface="Consolas"/>
                  <a:cs typeface="Consolas"/>
                  <a:sym typeface="Consolas"/>
                </a:rPr>
                <a:t>SATELLITE VIEW OF STRONGHOLD - 48 HOURS AGO</a:t>
              </a:r>
              <a:endParaRPr sz="1100">
                <a:solidFill>
                  <a:schemeClr val="lt1"/>
                </a:solidFill>
                <a:latin typeface="Consolas"/>
                <a:ea typeface="Consolas"/>
                <a:cs typeface="Consolas"/>
                <a:sym typeface="Consolas"/>
              </a:endParaRPr>
            </a:p>
          </p:txBody>
        </p:sp>
        <p:sp>
          <p:nvSpPr>
            <p:cNvPr id="526" name="Google Shape;526;p33"/>
            <p:cNvSpPr/>
            <p:nvPr/>
          </p:nvSpPr>
          <p:spPr>
            <a:xfrm>
              <a:off x="1631505" y="404664"/>
              <a:ext cx="360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ID</a:t>
              </a:r>
              <a:endParaRPr b="1" sz="800">
                <a:solidFill>
                  <a:schemeClr val="dk1"/>
                </a:solidFill>
                <a:latin typeface="Consolas"/>
                <a:ea typeface="Consolas"/>
                <a:cs typeface="Consolas"/>
                <a:sym typeface="Consolas"/>
              </a:endParaRPr>
            </a:p>
          </p:txBody>
        </p:sp>
        <p:sp>
          <p:nvSpPr>
            <p:cNvPr id="527" name="Google Shape;527;p33"/>
            <p:cNvSpPr/>
            <p:nvPr/>
          </p:nvSpPr>
          <p:spPr>
            <a:xfrm>
              <a:off x="1631504" y="692696"/>
              <a:ext cx="10353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GATHERED BY</a:t>
              </a:r>
              <a:endParaRPr b="1" sz="800">
                <a:solidFill>
                  <a:schemeClr val="dk1"/>
                </a:solidFill>
                <a:latin typeface="Consolas"/>
                <a:ea typeface="Consolas"/>
                <a:cs typeface="Consolas"/>
                <a:sym typeface="Consolas"/>
              </a:endParaRPr>
            </a:p>
          </p:txBody>
        </p:sp>
        <p:sp>
          <p:nvSpPr>
            <p:cNvPr id="528" name="Google Shape;528;p33"/>
            <p:cNvSpPr/>
            <p:nvPr/>
          </p:nvSpPr>
          <p:spPr>
            <a:xfrm>
              <a:off x="3431704" y="404664"/>
              <a:ext cx="8145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LOCATION</a:t>
              </a:r>
              <a:endParaRPr b="1" sz="800">
                <a:solidFill>
                  <a:schemeClr val="dk1"/>
                </a:solidFill>
                <a:latin typeface="Consolas"/>
                <a:ea typeface="Consolas"/>
                <a:cs typeface="Consolas"/>
                <a:sym typeface="Consolas"/>
              </a:endParaRPr>
            </a:p>
          </p:txBody>
        </p:sp>
        <p:sp>
          <p:nvSpPr>
            <p:cNvPr id="529" name="Google Shape;529;p33"/>
            <p:cNvSpPr/>
            <p:nvPr/>
          </p:nvSpPr>
          <p:spPr>
            <a:xfrm>
              <a:off x="1631504" y="116632"/>
              <a:ext cx="937200" cy="288000"/>
            </a:xfrm>
            <a:prstGeom prst="rect">
              <a:avLst/>
            </a:prstGeom>
            <a:solidFill>
              <a:srgbClr val="E5B8B7"/>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onsolas"/>
                  <a:ea typeface="Consolas"/>
                  <a:cs typeface="Consolas"/>
                  <a:sym typeface="Consolas"/>
                </a:rPr>
                <a:t>INTEL</a:t>
              </a:r>
              <a:endParaRPr b="1" sz="1400">
                <a:solidFill>
                  <a:schemeClr val="dk1"/>
                </a:solidFill>
                <a:latin typeface="Consolas"/>
                <a:ea typeface="Consolas"/>
                <a:cs typeface="Consolas"/>
                <a:sym typeface="Consolas"/>
              </a:endParaRPr>
            </a:p>
          </p:txBody>
        </p:sp>
        <p:sp>
          <p:nvSpPr>
            <p:cNvPr id="530" name="Google Shape;530;p33"/>
            <p:cNvSpPr/>
            <p:nvPr/>
          </p:nvSpPr>
          <p:spPr>
            <a:xfrm>
              <a:off x="1991548" y="404664"/>
              <a:ext cx="14403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IM-2K2521-03</a:t>
              </a:r>
              <a:endParaRPr sz="800">
                <a:solidFill>
                  <a:schemeClr val="dk1"/>
                </a:solidFill>
                <a:latin typeface="Consolas"/>
                <a:ea typeface="Consolas"/>
                <a:cs typeface="Consolas"/>
                <a:sym typeface="Consolas"/>
              </a:endParaRPr>
            </a:p>
          </p:txBody>
        </p:sp>
        <p:sp>
          <p:nvSpPr>
            <p:cNvPr id="531" name="Google Shape;531;p33"/>
            <p:cNvSpPr/>
            <p:nvPr/>
          </p:nvSpPr>
          <p:spPr>
            <a:xfrm>
              <a:off x="2666726" y="692696"/>
              <a:ext cx="1557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MSA-12D#135</a:t>
              </a:r>
              <a:endParaRPr sz="800">
                <a:solidFill>
                  <a:schemeClr val="dk1"/>
                </a:solidFill>
                <a:latin typeface="Consolas"/>
                <a:ea typeface="Consolas"/>
                <a:cs typeface="Consolas"/>
                <a:sym typeface="Consolas"/>
              </a:endParaRPr>
            </a:p>
          </p:txBody>
        </p:sp>
        <p:sp>
          <p:nvSpPr>
            <p:cNvPr id="532" name="Google Shape;532;p33"/>
            <p:cNvSpPr/>
            <p:nvPr/>
          </p:nvSpPr>
          <p:spPr>
            <a:xfrm>
              <a:off x="4246114" y="404664"/>
              <a:ext cx="9858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STUBBHULT</a:t>
              </a:r>
              <a:endParaRPr sz="800">
                <a:solidFill>
                  <a:schemeClr val="dk1"/>
                </a:solidFill>
                <a:latin typeface="Consolas"/>
                <a:ea typeface="Consolas"/>
                <a:cs typeface="Consolas"/>
                <a:sym typeface="Consolas"/>
              </a:endParaRPr>
            </a:p>
          </p:txBody>
        </p:sp>
        <p:sp>
          <p:nvSpPr>
            <p:cNvPr id="533" name="Google Shape;533;p33"/>
            <p:cNvSpPr/>
            <p:nvPr/>
          </p:nvSpPr>
          <p:spPr>
            <a:xfrm>
              <a:off x="4209606" y="692696"/>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TIME</a:t>
              </a:r>
              <a:endParaRPr b="1" sz="800">
                <a:solidFill>
                  <a:schemeClr val="dk1"/>
                </a:solidFill>
                <a:latin typeface="Consolas"/>
                <a:ea typeface="Consolas"/>
                <a:cs typeface="Consolas"/>
                <a:sym typeface="Consolas"/>
              </a:endParaRPr>
            </a:p>
          </p:txBody>
        </p:sp>
        <p:sp>
          <p:nvSpPr>
            <p:cNvPr id="534" name="Google Shape;534;p33"/>
            <p:cNvSpPr/>
            <p:nvPr/>
          </p:nvSpPr>
          <p:spPr>
            <a:xfrm>
              <a:off x="4713662" y="692696"/>
              <a:ext cx="9138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21:27 Z</a:t>
              </a:r>
              <a:endParaRPr sz="800">
                <a:solidFill>
                  <a:schemeClr val="dk1"/>
                </a:solidFill>
                <a:latin typeface="Consolas"/>
                <a:ea typeface="Consolas"/>
                <a:cs typeface="Consolas"/>
                <a:sym typeface="Consolas"/>
              </a:endParaRPr>
            </a:p>
          </p:txBody>
        </p:sp>
        <p:sp>
          <p:nvSpPr>
            <p:cNvPr id="535" name="Google Shape;535;p33"/>
            <p:cNvSpPr/>
            <p:nvPr/>
          </p:nvSpPr>
          <p:spPr>
            <a:xfrm>
              <a:off x="5231904"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DATE</a:t>
              </a:r>
              <a:endParaRPr b="1" sz="800">
                <a:solidFill>
                  <a:schemeClr val="dk1"/>
                </a:solidFill>
                <a:latin typeface="Consolas"/>
                <a:ea typeface="Consolas"/>
                <a:cs typeface="Consolas"/>
                <a:sym typeface="Consolas"/>
              </a:endParaRPr>
            </a:p>
          </p:txBody>
        </p:sp>
        <p:sp>
          <p:nvSpPr>
            <p:cNvPr id="536" name="Google Shape;536;p33"/>
            <p:cNvSpPr/>
            <p:nvPr/>
          </p:nvSpPr>
          <p:spPr>
            <a:xfrm>
              <a:off x="5735960"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09/21/2025</a:t>
              </a:r>
              <a:endParaRPr sz="800">
                <a:solidFill>
                  <a:schemeClr val="dk1"/>
                </a:solidFill>
                <a:latin typeface="Consolas"/>
                <a:ea typeface="Consolas"/>
                <a:cs typeface="Consolas"/>
                <a:sym typeface="Consolas"/>
              </a:endParaRPr>
            </a:p>
          </p:txBody>
        </p:sp>
        <p:sp>
          <p:nvSpPr>
            <p:cNvPr id="537" name="Google Shape;537;p33"/>
            <p:cNvSpPr/>
            <p:nvPr/>
          </p:nvSpPr>
          <p:spPr>
            <a:xfrm>
              <a:off x="5627442" y="692696"/>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GRID</a:t>
              </a:r>
              <a:endParaRPr b="1" sz="800">
                <a:solidFill>
                  <a:schemeClr val="dk1"/>
                </a:solidFill>
                <a:latin typeface="Consolas"/>
                <a:ea typeface="Consolas"/>
                <a:cs typeface="Consolas"/>
                <a:sym typeface="Consolas"/>
              </a:endParaRPr>
            </a:p>
          </p:txBody>
        </p:sp>
        <p:sp>
          <p:nvSpPr>
            <p:cNvPr id="538" name="Google Shape;538;p33"/>
            <p:cNvSpPr/>
            <p:nvPr/>
          </p:nvSpPr>
          <p:spPr>
            <a:xfrm>
              <a:off x="6131496" y="692696"/>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084 267</a:t>
              </a:r>
              <a:endParaRPr sz="800">
                <a:solidFill>
                  <a:schemeClr val="dk1"/>
                </a:solidFill>
                <a:latin typeface="Consolas"/>
                <a:ea typeface="Consolas"/>
                <a:cs typeface="Consolas"/>
                <a:sym typeface="Consolas"/>
              </a:endParaRPr>
            </a:p>
          </p:txBody>
        </p:sp>
        <p:sp>
          <p:nvSpPr>
            <p:cNvPr id="539" name="Google Shape;539;p33"/>
            <p:cNvSpPr/>
            <p:nvPr/>
          </p:nvSpPr>
          <p:spPr>
            <a:xfrm>
              <a:off x="6708576"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LAT</a:t>
              </a:r>
              <a:endParaRPr b="1" sz="800">
                <a:solidFill>
                  <a:schemeClr val="dk1"/>
                </a:solidFill>
                <a:latin typeface="Consolas"/>
                <a:ea typeface="Consolas"/>
                <a:cs typeface="Consolas"/>
                <a:sym typeface="Consolas"/>
              </a:endParaRPr>
            </a:p>
          </p:txBody>
        </p:sp>
        <p:sp>
          <p:nvSpPr>
            <p:cNvPr id="540" name="Google Shape;540;p33"/>
            <p:cNvSpPr/>
            <p:nvPr/>
          </p:nvSpPr>
          <p:spPr>
            <a:xfrm>
              <a:off x="7212632"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56.965851</a:t>
              </a:r>
              <a:endParaRPr sz="1100"/>
            </a:p>
          </p:txBody>
        </p:sp>
        <p:sp>
          <p:nvSpPr>
            <p:cNvPr id="541" name="Google Shape;541;p33"/>
            <p:cNvSpPr/>
            <p:nvPr/>
          </p:nvSpPr>
          <p:spPr>
            <a:xfrm>
              <a:off x="9624392" y="404664"/>
              <a:ext cx="936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PRELIM</a:t>
              </a:r>
              <a:endParaRPr b="1" sz="800">
                <a:solidFill>
                  <a:schemeClr val="dk1"/>
                </a:solidFill>
                <a:latin typeface="Consolas"/>
                <a:ea typeface="Consolas"/>
                <a:cs typeface="Consolas"/>
                <a:sym typeface="Consolas"/>
              </a:endParaRPr>
            </a:p>
          </p:txBody>
        </p:sp>
        <p:sp>
          <p:nvSpPr>
            <p:cNvPr id="542" name="Google Shape;542;p33"/>
            <p:cNvSpPr/>
            <p:nvPr/>
          </p:nvSpPr>
          <p:spPr>
            <a:xfrm>
              <a:off x="7104114" y="692696"/>
              <a:ext cx="1728300" cy="288000"/>
            </a:xfrm>
            <a:prstGeom prst="rect">
              <a:avLst/>
            </a:prstGeom>
            <a:solidFill>
              <a:srgbClr val="92D05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ISC OPS VERIFIED</a:t>
              </a:r>
              <a:endParaRPr b="1" sz="800">
                <a:solidFill>
                  <a:schemeClr val="dk1"/>
                </a:solidFill>
                <a:latin typeface="Consolas"/>
                <a:ea typeface="Consolas"/>
                <a:cs typeface="Consolas"/>
                <a:sym typeface="Consolas"/>
              </a:endParaRPr>
            </a:p>
          </p:txBody>
        </p:sp>
        <p:sp>
          <p:nvSpPr>
            <p:cNvPr id="543" name="Google Shape;543;p33"/>
            <p:cNvSpPr/>
            <p:nvPr/>
          </p:nvSpPr>
          <p:spPr>
            <a:xfrm>
              <a:off x="8832304" y="692696"/>
              <a:ext cx="1728300" cy="288000"/>
            </a:xfrm>
            <a:prstGeom prst="rect">
              <a:avLst/>
            </a:prstGeom>
            <a:solidFill>
              <a:srgbClr val="FFC000"/>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RLY // 77</a:t>
              </a:r>
              <a:r>
                <a:rPr b="1" baseline="30000" lang="en" sz="800">
                  <a:solidFill>
                    <a:schemeClr val="dk1"/>
                  </a:solidFill>
                  <a:latin typeface="Consolas"/>
                  <a:ea typeface="Consolas"/>
                  <a:cs typeface="Consolas"/>
                  <a:sym typeface="Consolas"/>
                </a:rPr>
                <a:t>th</a:t>
              </a:r>
              <a:r>
                <a:rPr b="1" lang="en" sz="800">
                  <a:solidFill>
                    <a:schemeClr val="dk1"/>
                  </a:solidFill>
                  <a:latin typeface="Consolas"/>
                  <a:ea typeface="Consolas"/>
                  <a:cs typeface="Consolas"/>
                  <a:sym typeface="Consolas"/>
                </a:rPr>
                <a:t> JSOC</a:t>
              </a:r>
              <a:endParaRPr b="1" sz="800">
                <a:solidFill>
                  <a:schemeClr val="dk1"/>
                </a:solidFill>
                <a:latin typeface="Consolas"/>
                <a:ea typeface="Consolas"/>
                <a:cs typeface="Consolas"/>
                <a:sym typeface="Consolas"/>
              </a:endParaRPr>
            </a:p>
          </p:txBody>
        </p:sp>
        <p:sp>
          <p:nvSpPr>
            <p:cNvPr id="544" name="Google Shape;544;p33"/>
            <p:cNvSpPr/>
            <p:nvPr/>
          </p:nvSpPr>
          <p:spPr>
            <a:xfrm>
              <a:off x="1631502" y="1270918"/>
              <a:ext cx="8928900" cy="54705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5" name="Google Shape;545;p33"/>
            <p:cNvSpPr/>
            <p:nvPr/>
          </p:nvSpPr>
          <p:spPr>
            <a:xfrm>
              <a:off x="8184232" y="404664"/>
              <a:ext cx="5040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Consolas"/>
                  <a:ea typeface="Consolas"/>
                  <a:cs typeface="Consolas"/>
                  <a:sym typeface="Consolas"/>
                </a:rPr>
                <a:t>LONG</a:t>
              </a:r>
              <a:endParaRPr b="1" sz="800">
                <a:solidFill>
                  <a:schemeClr val="dk1"/>
                </a:solidFill>
                <a:latin typeface="Consolas"/>
                <a:ea typeface="Consolas"/>
                <a:cs typeface="Consolas"/>
                <a:sym typeface="Consolas"/>
              </a:endParaRPr>
            </a:p>
          </p:txBody>
        </p:sp>
        <p:sp>
          <p:nvSpPr>
            <p:cNvPr id="546" name="Google Shape;546;p33"/>
            <p:cNvSpPr/>
            <p:nvPr/>
          </p:nvSpPr>
          <p:spPr>
            <a:xfrm>
              <a:off x="8688287" y="404664"/>
              <a:ext cx="972600" cy="28800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onsolas"/>
                  <a:ea typeface="Consolas"/>
                  <a:cs typeface="Consolas"/>
                  <a:sym typeface="Consolas"/>
                </a:rPr>
                <a:t>13.3751075</a:t>
              </a:r>
              <a:endParaRPr sz="800">
                <a:solidFill>
                  <a:schemeClr val="dk1"/>
                </a:solidFill>
                <a:latin typeface="Consolas"/>
                <a:ea typeface="Consolas"/>
                <a:cs typeface="Consolas"/>
                <a:sym typeface="Consolas"/>
              </a:endParaRPr>
            </a:p>
          </p:txBody>
        </p:sp>
        <p:sp>
          <p:nvSpPr>
            <p:cNvPr id="547" name="Google Shape;547;p33"/>
            <p:cNvSpPr/>
            <p:nvPr/>
          </p:nvSpPr>
          <p:spPr>
            <a:xfrm>
              <a:off x="5943600" y="3276600"/>
              <a:ext cx="304800" cy="30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548" name="Google Shape;548;p33"/>
          <p:cNvPicPr preferRelativeResize="0"/>
          <p:nvPr/>
        </p:nvPicPr>
        <p:blipFill>
          <a:blip r:embed="rId3">
            <a:alphaModFix/>
          </a:blip>
          <a:stretch>
            <a:fillRect/>
          </a:stretch>
        </p:blipFill>
        <p:spPr>
          <a:xfrm>
            <a:off x="2097951" y="1007177"/>
            <a:ext cx="4948075" cy="3985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